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theme/themeOverride7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68" r:id="rId3"/>
    <p:sldId id="394" r:id="rId4"/>
    <p:sldId id="313" r:id="rId5"/>
    <p:sldId id="315" r:id="rId6"/>
    <p:sldId id="314" r:id="rId7"/>
    <p:sldId id="322" r:id="rId8"/>
    <p:sldId id="342" r:id="rId9"/>
    <p:sldId id="367" r:id="rId10"/>
    <p:sldId id="396" r:id="rId11"/>
    <p:sldId id="397" r:id="rId12"/>
    <p:sldId id="398" r:id="rId13"/>
    <p:sldId id="399" r:id="rId14"/>
    <p:sldId id="401" r:id="rId15"/>
    <p:sldId id="402" r:id="rId16"/>
    <p:sldId id="403" r:id="rId17"/>
    <p:sldId id="404" r:id="rId18"/>
    <p:sldId id="341" r:id="rId19"/>
    <p:sldId id="317" r:id="rId20"/>
    <p:sldId id="326" r:id="rId21"/>
    <p:sldId id="327" r:id="rId22"/>
    <p:sldId id="328" r:id="rId23"/>
    <p:sldId id="336" r:id="rId24"/>
    <p:sldId id="337" r:id="rId25"/>
    <p:sldId id="338" r:id="rId26"/>
    <p:sldId id="329" r:id="rId27"/>
    <p:sldId id="343" r:id="rId28"/>
    <p:sldId id="339" r:id="rId29"/>
    <p:sldId id="344" r:id="rId30"/>
    <p:sldId id="349" r:id="rId31"/>
    <p:sldId id="346" r:id="rId32"/>
    <p:sldId id="352" r:id="rId33"/>
    <p:sldId id="351" r:id="rId34"/>
    <p:sldId id="350" r:id="rId35"/>
    <p:sldId id="345" r:id="rId36"/>
    <p:sldId id="347" r:id="rId37"/>
    <p:sldId id="353" r:id="rId38"/>
    <p:sldId id="348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73" r:id="rId50"/>
    <p:sldId id="368" r:id="rId51"/>
    <p:sldId id="374" r:id="rId52"/>
    <p:sldId id="375" r:id="rId53"/>
    <p:sldId id="376" r:id="rId54"/>
    <p:sldId id="369" r:id="rId55"/>
    <p:sldId id="370" r:id="rId56"/>
    <p:sldId id="381" r:id="rId57"/>
    <p:sldId id="383" r:id="rId58"/>
    <p:sldId id="392" r:id="rId59"/>
    <p:sldId id="382" r:id="rId60"/>
    <p:sldId id="384" r:id="rId61"/>
    <p:sldId id="385" r:id="rId62"/>
    <p:sldId id="386" r:id="rId63"/>
    <p:sldId id="371" r:id="rId64"/>
    <p:sldId id="372" r:id="rId65"/>
    <p:sldId id="387" r:id="rId66"/>
    <p:sldId id="332" r:id="rId67"/>
    <p:sldId id="388" r:id="rId68"/>
    <p:sldId id="393" r:id="rId69"/>
    <p:sldId id="395" r:id="rId70"/>
    <p:sldId id="389" r:id="rId71"/>
    <p:sldId id="39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Silun" initials="ZS" lastIdx="2" clrIdx="0">
    <p:extLst>
      <p:ext uri="{19B8F6BF-5375-455C-9EA6-DF929625EA0E}">
        <p15:presenceInfo xmlns:p15="http://schemas.microsoft.com/office/powerpoint/2012/main" userId="S-1-5-21-2415383333-406384120-3540199839-7597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2E75B6"/>
    <a:srgbClr val="1F4E79"/>
    <a:srgbClr val="FF6699"/>
    <a:srgbClr val="FFA700"/>
    <a:srgbClr val="5B9BD5"/>
    <a:srgbClr val="FFCCCC"/>
    <a:srgbClr val="FFCC99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837" autoAdjust="0"/>
  </p:normalViewPr>
  <p:slideViewPr>
    <p:cSldViewPr snapToGrid="0">
      <p:cViewPr varScale="1">
        <p:scale>
          <a:sx n="77" d="100"/>
          <a:sy n="77" d="100"/>
        </p:scale>
        <p:origin x="522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9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5.xlsx"/><Relationship Id="rId1" Type="http://schemas.openxmlformats.org/officeDocument/2006/relationships/themeOverride" Target="../theme/themeOverride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001\1_tout_travail\6_couplage_EqRey_EqEne\20161128_cas_elrod\resultat_validation_couplage\resultat_valid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vmware-host\Shared%20Folders\local001\1_tout_travail\6_couplage_EqRey_EqEne\20161128_cas_elrod\resultat_validation_couplage\resultat_valid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1.xlsx"/><Relationship Id="rId1" Type="http://schemas.openxmlformats.org/officeDocument/2006/relationships/themeOverride" Target="../theme/themeOverride3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vmware-host\Shared%20Folders\local001\1_tout_travail\6_couplage_EqRey_EqEne\20161128_cas_elrod\resultat_validation_couplage\resultat_validation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2.xlsx"/><Relationship Id="rId1" Type="http://schemas.openxmlformats.org/officeDocument/2006/relationships/themeOverride" Target="../theme/themeOverride4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3.xlsx"/><Relationship Id="rId1" Type="http://schemas.openxmlformats.org/officeDocument/2006/relationships/themeOverride" Target="../theme/themeOverride5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4.xlsx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289518458433903"/>
          <c:y val="7.1996000499937512E-2"/>
          <c:w val="0.79025389414262914"/>
          <c:h val="0.6712771617833484"/>
        </c:manualLayout>
      </c:layout>
      <c:lineChart>
        <c:grouping val="standard"/>
        <c:varyColors val="0"/>
        <c:ser>
          <c:idx val="0"/>
          <c:order val="0"/>
          <c:tx>
            <c:v>Paroi supérieure</c:v>
          </c:tx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'Ref_RC(sup)'!$M$1:$R$1</c:f>
              <c:strCache>
                <c:ptCount val="6"/>
                <c:pt idx="0">
                  <c:v>10/20</c:v>
                </c:pt>
                <c:pt idx="1">
                  <c:v>20/40</c:v>
                </c:pt>
                <c:pt idx="2">
                  <c:v>40/60</c:v>
                </c:pt>
                <c:pt idx="3">
                  <c:v>60/80</c:v>
                </c:pt>
                <c:pt idx="4">
                  <c:v>80/100</c:v>
                </c:pt>
                <c:pt idx="5">
                  <c:v>80/120</c:v>
                </c:pt>
              </c:strCache>
            </c:strRef>
          </c:cat>
          <c:val>
            <c:numRef>
              <c:f>'Ref_RC(sup)'!$F$36:$F$42</c:f>
              <c:numCache>
                <c:formatCode>0.00%</c:formatCode>
                <c:ptCount val="6"/>
                <c:pt idx="0">
                  <c:v>4.2563461780160558E-2</c:v>
                </c:pt>
                <c:pt idx="1">
                  <c:v>2.269063514322715E-2</c:v>
                </c:pt>
                <c:pt idx="2">
                  <c:v>7.6748834490427045E-3</c:v>
                </c:pt>
                <c:pt idx="3">
                  <c:v>3.8702913131336641E-3</c:v>
                </c:pt>
                <c:pt idx="4">
                  <c:v>2.3347731146080176E-3</c:v>
                </c:pt>
                <c:pt idx="5">
                  <c:v>1.5622816738715668E-3</c:v>
                </c:pt>
              </c:numCache>
            </c:numRef>
          </c:val>
          <c:smooth val="0"/>
        </c:ser>
        <c:ser>
          <c:idx val="1"/>
          <c:order val="1"/>
          <c:tx>
            <c:v>Paroi inférieure</c:v>
          </c:tx>
          <c:spPr>
            <a:ln w="1905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strRef>
              <c:f>'Ref_RC(sup)'!$M$1:$R$1</c:f>
              <c:strCache>
                <c:ptCount val="6"/>
                <c:pt idx="0">
                  <c:v>10/20</c:v>
                </c:pt>
                <c:pt idx="1">
                  <c:v>20/40</c:v>
                </c:pt>
                <c:pt idx="2">
                  <c:v>40/60</c:v>
                </c:pt>
                <c:pt idx="3">
                  <c:v>60/80</c:v>
                </c:pt>
                <c:pt idx="4">
                  <c:v>80/100</c:v>
                </c:pt>
                <c:pt idx="5">
                  <c:v>80/120</c:v>
                </c:pt>
              </c:strCache>
            </c:strRef>
          </c:cat>
          <c:val>
            <c:numRef>
              <c:f>'Ref_RC(inf)'!$F$36:$F$41</c:f>
              <c:numCache>
                <c:formatCode>0.00%</c:formatCode>
                <c:ptCount val="6"/>
                <c:pt idx="0">
                  <c:v>0.11781896026562462</c:v>
                </c:pt>
                <c:pt idx="1">
                  <c:v>4.6403092018207484E-2</c:v>
                </c:pt>
                <c:pt idx="2">
                  <c:v>1.1069729925389798E-2</c:v>
                </c:pt>
                <c:pt idx="3">
                  <c:v>4.2935008436859497E-3</c:v>
                </c:pt>
                <c:pt idx="4">
                  <c:v>2.1142666943009874E-3</c:v>
                </c:pt>
                <c:pt idx="5">
                  <c:v>1.2042313898588046E-3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542864"/>
        <c:axId val="191547960"/>
      </c:lineChart>
      <c:catAx>
        <c:axId val="191542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6 calculs avec niveaux de raffinement du maillage </a:t>
                </a:r>
                <a:r>
                  <a:rPr lang="fr-FR" dirty="0" smtClean="0"/>
                  <a:t>différent </a:t>
                </a:r>
                <a:endParaRPr lang="fr-F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1547960"/>
        <c:crosses val="autoZero"/>
        <c:auto val="0"/>
        <c:lblAlgn val="ctr"/>
        <c:lblOffset val="100"/>
        <c:noMultiLvlLbl val="0"/>
      </c:catAx>
      <c:valAx>
        <c:axId val="191547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Ereur relative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1542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6131043508140865"/>
          <c:y val="9.8966176397761618E-2"/>
          <c:w val="0.37916317563368646"/>
          <c:h val="0.16723409573803272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ysClr val="windowText" lastClr="000000"/>
          </a:solidFill>
        </a:defRPr>
      </a:pPr>
      <a:endParaRPr lang="fr-FR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21108797657839"/>
          <c:y val="5.8460585443794601E-2"/>
          <c:w val="0.82129908620600478"/>
          <c:h val="0.78796077387065633"/>
        </c:manualLayout>
      </c:layout>
      <c:scatterChart>
        <c:scatterStyle val="smoothMarker"/>
        <c:varyColors val="0"/>
        <c:ser>
          <c:idx val="0"/>
          <c:order val="1"/>
          <c:tx>
            <c:v>Numerical</c:v>
          </c:tx>
          <c:spPr>
            <a:ln w="19050" cap="rnd">
              <a:solidFill>
                <a:srgbClr val="E75113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'Lobe inf'!$A$42:$A$73</c:f>
              <c:numCache>
                <c:formatCode>0.00</c:formatCode>
                <c:ptCount val="32"/>
                <c:pt idx="0">
                  <c:v>109.76562499999901</c:v>
                </c:pt>
                <c:pt idx="1">
                  <c:v>114.296875</c:v>
                </c:pt>
                <c:pt idx="2">
                  <c:v>118.82812499999901</c:v>
                </c:pt>
                <c:pt idx="3">
                  <c:v>123.35937499999901</c:v>
                </c:pt>
                <c:pt idx="4">
                  <c:v>127.89062499999901</c:v>
                </c:pt>
                <c:pt idx="5">
                  <c:v>132.42187499999901</c:v>
                </c:pt>
                <c:pt idx="6">
                  <c:v>136.953125</c:v>
                </c:pt>
                <c:pt idx="7">
                  <c:v>141.484375</c:v>
                </c:pt>
                <c:pt idx="8">
                  <c:v>146.015625</c:v>
                </c:pt>
                <c:pt idx="9">
                  <c:v>150.546875</c:v>
                </c:pt>
                <c:pt idx="10">
                  <c:v>155.078125</c:v>
                </c:pt>
                <c:pt idx="11">
                  <c:v>159.609375</c:v>
                </c:pt>
                <c:pt idx="12">
                  <c:v>164.140625</c:v>
                </c:pt>
                <c:pt idx="13">
                  <c:v>168.671875</c:v>
                </c:pt>
                <c:pt idx="14">
                  <c:v>173.203125</c:v>
                </c:pt>
                <c:pt idx="15">
                  <c:v>177.734375</c:v>
                </c:pt>
                <c:pt idx="16">
                  <c:v>182.265625</c:v>
                </c:pt>
                <c:pt idx="17">
                  <c:v>186.796875</c:v>
                </c:pt>
                <c:pt idx="18">
                  <c:v>191.328125</c:v>
                </c:pt>
                <c:pt idx="19">
                  <c:v>195.859375</c:v>
                </c:pt>
                <c:pt idx="20">
                  <c:v>200.390625</c:v>
                </c:pt>
                <c:pt idx="21">
                  <c:v>204.921875</c:v>
                </c:pt>
                <c:pt idx="22">
                  <c:v>209.453125</c:v>
                </c:pt>
                <c:pt idx="23">
                  <c:v>213.984375</c:v>
                </c:pt>
                <c:pt idx="24">
                  <c:v>218.515625</c:v>
                </c:pt>
                <c:pt idx="25">
                  <c:v>223.046875</c:v>
                </c:pt>
                <c:pt idx="26">
                  <c:v>227.578125</c:v>
                </c:pt>
                <c:pt idx="27">
                  <c:v>232.109375</c:v>
                </c:pt>
                <c:pt idx="28">
                  <c:v>236.640625</c:v>
                </c:pt>
                <c:pt idx="29">
                  <c:v>241.171875</c:v>
                </c:pt>
                <c:pt idx="30">
                  <c:v>245.703125</c:v>
                </c:pt>
                <c:pt idx="31">
                  <c:v>250.234375</c:v>
                </c:pt>
              </c:numCache>
            </c:numRef>
          </c:xVal>
          <c:yVal>
            <c:numRef>
              <c:f>'Lobe inf'!$D$42:$D$73</c:f>
              <c:numCache>
                <c:formatCode>0.00E+00</c:formatCode>
                <c:ptCount val="32"/>
                <c:pt idx="0">
                  <c:v>43.386124203718801</c:v>
                </c:pt>
                <c:pt idx="1">
                  <c:v>43.5237204093009</c:v>
                </c:pt>
                <c:pt idx="2">
                  <c:v>43.6757642327076</c:v>
                </c:pt>
                <c:pt idx="3">
                  <c:v>43.846902437306497</c:v>
                </c:pt>
                <c:pt idx="4">
                  <c:v>44.032682035509801</c:v>
                </c:pt>
                <c:pt idx="5">
                  <c:v>44.221453145208798</c:v>
                </c:pt>
                <c:pt idx="6">
                  <c:v>44.3992625674408</c:v>
                </c:pt>
                <c:pt idx="7">
                  <c:v>44.552385720794298</c:v>
                </c:pt>
                <c:pt idx="8">
                  <c:v>44.669877062155102</c:v>
                </c:pt>
                <c:pt idx="9">
                  <c:v>44.745958254771303</c:v>
                </c:pt>
                <c:pt idx="10">
                  <c:v>44.781262827198397</c:v>
                </c:pt>
                <c:pt idx="11">
                  <c:v>44.782082156604801</c:v>
                </c:pt>
                <c:pt idx="12">
                  <c:v>44.757283485840503</c:v>
                </c:pt>
                <c:pt idx="13">
                  <c:v>44.719725422638597</c:v>
                </c:pt>
                <c:pt idx="14">
                  <c:v>44.683595885818697</c:v>
                </c:pt>
                <c:pt idx="15">
                  <c:v>44.667695685229099</c:v>
                </c:pt>
                <c:pt idx="16">
                  <c:v>44.694692387361002</c:v>
                </c:pt>
                <c:pt idx="17">
                  <c:v>44.786450493958398</c:v>
                </c:pt>
                <c:pt idx="18">
                  <c:v>44.947991248556598</c:v>
                </c:pt>
                <c:pt idx="19">
                  <c:v>45.143538039202902</c:v>
                </c:pt>
                <c:pt idx="20">
                  <c:v>45.292753091719</c:v>
                </c:pt>
                <c:pt idx="21">
                  <c:v>45.315524954670103</c:v>
                </c:pt>
                <c:pt idx="22">
                  <c:v>45.195483942250199</c:v>
                </c:pt>
                <c:pt idx="23">
                  <c:v>45.019599550833497</c:v>
                </c:pt>
                <c:pt idx="24">
                  <c:v>44.925247908348901</c:v>
                </c:pt>
                <c:pt idx="25">
                  <c:v>44.873280909680801</c:v>
                </c:pt>
                <c:pt idx="26">
                  <c:v>44.822401164476197</c:v>
                </c:pt>
                <c:pt idx="27">
                  <c:v>44.769446908042099</c:v>
                </c:pt>
                <c:pt idx="28">
                  <c:v>44.715929267164498</c:v>
                </c:pt>
                <c:pt idx="29">
                  <c:v>44.663654612349497</c:v>
                </c:pt>
                <c:pt idx="30">
                  <c:v>44.6341832704532</c:v>
                </c:pt>
                <c:pt idx="31">
                  <c:v>44.557928484657403</c:v>
                </c:pt>
              </c:numCache>
            </c:numRef>
          </c:yVal>
          <c:smooth val="1"/>
        </c:ser>
        <c:ser>
          <c:idx val="1"/>
          <c:order val="2"/>
          <c:tx>
            <c:v>Experimental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6AB3"/>
              </a:solidFill>
              <a:ln w="9525">
                <a:solidFill>
                  <a:srgbClr val="006AB3"/>
                </a:solidFill>
              </a:ln>
              <a:effectLst/>
            </c:spPr>
          </c:marker>
          <c:xVal>
            <c:numRef>
              <c:f>'Lobe inf'!$E$42:$E$47</c:f>
              <c:numCache>
                <c:formatCode>0.00</c:formatCode>
                <c:ptCount val="6"/>
                <c:pt idx="0">
                  <c:v>120</c:v>
                </c:pt>
                <c:pt idx="1">
                  <c:v>140</c:v>
                </c:pt>
                <c:pt idx="2">
                  <c:v>160</c:v>
                </c:pt>
                <c:pt idx="3">
                  <c:v>180</c:v>
                </c:pt>
                <c:pt idx="4">
                  <c:v>200</c:v>
                </c:pt>
                <c:pt idx="5">
                  <c:v>240</c:v>
                </c:pt>
              </c:numCache>
            </c:numRef>
          </c:xVal>
          <c:yVal>
            <c:numRef>
              <c:f>'Lobe inf'!$F$42:$F$47</c:f>
              <c:numCache>
                <c:formatCode>0.000</c:formatCode>
                <c:ptCount val="6"/>
                <c:pt idx="0">
                  <c:v>44.682200000000002</c:v>
                </c:pt>
                <c:pt idx="1">
                  <c:v>44.573799999999999</c:v>
                </c:pt>
                <c:pt idx="2">
                  <c:v>44.784100000000002</c:v>
                </c:pt>
                <c:pt idx="3">
                  <c:v>45.019199999999998</c:v>
                </c:pt>
                <c:pt idx="4">
                  <c:v>45.2393</c:v>
                </c:pt>
                <c:pt idx="5">
                  <c:v>44.456699999999998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947280"/>
        <c:axId val="154589384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v>Num sans CE</c:v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'Lobe inf'!$A$42:$A$73</c15:sqref>
                        </c15:formulaRef>
                      </c:ext>
                    </c:extLst>
                    <c:numCache>
                      <c:formatCode>0.00</c:formatCode>
                      <c:ptCount val="32"/>
                      <c:pt idx="0">
                        <c:v>109.76562499999901</c:v>
                      </c:pt>
                      <c:pt idx="1">
                        <c:v>114.296875</c:v>
                      </c:pt>
                      <c:pt idx="2">
                        <c:v>118.82812499999901</c:v>
                      </c:pt>
                      <c:pt idx="3">
                        <c:v>123.35937499999901</c:v>
                      </c:pt>
                      <c:pt idx="4">
                        <c:v>127.89062499999901</c:v>
                      </c:pt>
                      <c:pt idx="5">
                        <c:v>132.42187499999901</c:v>
                      </c:pt>
                      <c:pt idx="6">
                        <c:v>136.953125</c:v>
                      </c:pt>
                      <c:pt idx="7">
                        <c:v>141.484375</c:v>
                      </c:pt>
                      <c:pt idx="8">
                        <c:v>146.015625</c:v>
                      </c:pt>
                      <c:pt idx="9">
                        <c:v>150.546875</c:v>
                      </c:pt>
                      <c:pt idx="10">
                        <c:v>155.078125</c:v>
                      </c:pt>
                      <c:pt idx="11">
                        <c:v>159.609375</c:v>
                      </c:pt>
                      <c:pt idx="12">
                        <c:v>164.140625</c:v>
                      </c:pt>
                      <c:pt idx="13">
                        <c:v>168.671875</c:v>
                      </c:pt>
                      <c:pt idx="14">
                        <c:v>173.203125</c:v>
                      </c:pt>
                      <c:pt idx="15">
                        <c:v>177.734375</c:v>
                      </c:pt>
                      <c:pt idx="16">
                        <c:v>182.265625</c:v>
                      </c:pt>
                      <c:pt idx="17">
                        <c:v>186.796875</c:v>
                      </c:pt>
                      <c:pt idx="18">
                        <c:v>191.328125</c:v>
                      </c:pt>
                      <c:pt idx="19">
                        <c:v>195.859375</c:v>
                      </c:pt>
                      <c:pt idx="20">
                        <c:v>200.390625</c:v>
                      </c:pt>
                      <c:pt idx="21">
                        <c:v>204.921875</c:v>
                      </c:pt>
                      <c:pt idx="22">
                        <c:v>209.453125</c:v>
                      </c:pt>
                      <c:pt idx="23">
                        <c:v>213.984375</c:v>
                      </c:pt>
                      <c:pt idx="24">
                        <c:v>218.515625</c:v>
                      </c:pt>
                      <c:pt idx="25">
                        <c:v>223.046875</c:v>
                      </c:pt>
                      <c:pt idx="26">
                        <c:v>227.578125</c:v>
                      </c:pt>
                      <c:pt idx="27">
                        <c:v>232.109375</c:v>
                      </c:pt>
                      <c:pt idx="28">
                        <c:v>236.640625</c:v>
                      </c:pt>
                      <c:pt idx="29">
                        <c:v>241.171875</c:v>
                      </c:pt>
                      <c:pt idx="30">
                        <c:v>245.703125</c:v>
                      </c:pt>
                      <c:pt idx="31">
                        <c:v>250.234375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'Lobe inf'!$C$42:$C$73</c15:sqref>
                        </c15:formulaRef>
                      </c:ext>
                    </c:extLst>
                    <c:numCache>
                      <c:formatCode>0.00E+00</c:formatCode>
                      <c:ptCount val="32"/>
                      <c:pt idx="0">
                        <c:v>43.098587672084101</c:v>
                      </c:pt>
                      <c:pt idx="1">
                        <c:v>43.315248276248198</c:v>
                      </c:pt>
                      <c:pt idx="2">
                        <c:v>43.529403465386203</c:v>
                      </c:pt>
                      <c:pt idx="3">
                        <c:v>43.733023095655</c:v>
                      </c:pt>
                      <c:pt idx="4">
                        <c:v>43.920337315043497</c:v>
                      </c:pt>
                      <c:pt idx="5">
                        <c:v>44.088020027970899</c:v>
                      </c:pt>
                      <c:pt idx="6">
                        <c:v>44.234731334493098</c:v>
                      </c:pt>
                      <c:pt idx="7">
                        <c:v>44.361125878669199</c:v>
                      </c:pt>
                      <c:pt idx="8">
                        <c:v>44.4737786409531</c:v>
                      </c:pt>
                      <c:pt idx="9">
                        <c:v>44.5708403718168</c:v>
                      </c:pt>
                      <c:pt idx="10">
                        <c:v>44.652782811494802</c:v>
                      </c:pt>
                      <c:pt idx="11">
                        <c:v>44.720865218561798</c:v>
                      </c:pt>
                      <c:pt idx="12">
                        <c:v>44.776694243301002</c:v>
                      </c:pt>
                      <c:pt idx="13">
                        <c:v>44.821941049176601</c:v>
                      </c:pt>
                      <c:pt idx="14">
                        <c:v>44.858198061818698</c:v>
                      </c:pt>
                      <c:pt idx="15">
                        <c:v>44.886911983422003</c:v>
                      </c:pt>
                      <c:pt idx="16">
                        <c:v>44.909358885060698</c:v>
                      </c:pt>
                      <c:pt idx="17">
                        <c:v>44.9266422919913</c:v>
                      </c:pt>
                      <c:pt idx="18">
                        <c:v>44.939703324403098</c:v>
                      </c:pt>
                      <c:pt idx="19">
                        <c:v>44.949336542879102</c:v>
                      </c:pt>
                      <c:pt idx="20">
                        <c:v>44.956207824643002</c:v>
                      </c:pt>
                      <c:pt idx="21">
                        <c:v>44.960872197556903</c:v>
                      </c:pt>
                      <c:pt idx="22">
                        <c:v>44.9637905269363</c:v>
                      </c:pt>
                      <c:pt idx="23">
                        <c:v>44.965344534157502</c:v>
                      </c:pt>
                      <c:pt idx="24">
                        <c:v>44.9658499719528</c:v>
                      </c:pt>
                      <c:pt idx="25">
                        <c:v>44.965567587883903</c:v>
                      </c:pt>
                      <c:pt idx="26">
                        <c:v>44.964715457175899</c:v>
                      </c:pt>
                      <c:pt idx="27">
                        <c:v>44.969615972141199</c:v>
                      </c:pt>
                      <c:pt idx="28">
                        <c:v>44.970997327065199</c:v>
                      </c:pt>
                      <c:pt idx="29">
                        <c:v>44.615555236951103</c:v>
                      </c:pt>
                      <c:pt idx="30">
                        <c:v>44.113878185446502</c:v>
                      </c:pt>
                      <c:pt idx="31">
                        <c:v>43.600166611127499</c:v>
                      </c:pt>
                    </c:numCache>
                  </c:numRef>
                </c:yVal>
                <c:smooth val="1"/>
              </c15:ser>
            </c15:filteredScatterSeries>
          </c:ext>
        </c:extLst>
      </c:scatterChart>
      <c:valAx>
        <c:axId val="191947280"/>
        <c:scaling>
          <c:orientation val="minMax"/>
          <c:max val="252.5"/>
          <c:min val="107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fr-FR"/>
                  <a:t>circumferential coordinates [degree]</a:t>
                </a:r>
              </a:p>
            </c:rich>
          </c:tx>
          <c:layout>
            <c:manualLayout>
              <c:xMode val="edge"/>
              <c:yMode val="edge"/>
              <c:x val="0.32033332972482736"/>
              <c:y val="0.9173268918693042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54589384"/>
        <c:crosses val="autoZero"/>
        <c:crossBetween val="midCat"/>
        <c:majorUnit val="14.5"/>
      </c:valAx>
      <c:valAx>
        <c:axId val="154589384"/>
        <c:scaling>
          <c:orientation val="minMax"/>
          <c:max val="46"/>
          <c:min val="3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Temperature (°C)</a:t>
                </a:r>
              </a:p>
            </c:rich>
          </c:tx>
          <c:layout>
            <c:manualLayout>
              <c:xMode val="edge"/>
              <c:yMode val="edge"/>
              <c:x val="1.9801556228341448E-2"/>
              <c:y val="0.2741608039998468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91947280"/>
        <c:crosses val="autoZero"/>
        <c:crossBetween val="midCat"/>
        <c:majorUnit val="1"/>
      </c:valAx>
      <c:spPr>
        <a:noFill/>
        <a:ln>
          <a:solidFill>
            <a:srgbClr val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58511765011729522"/>
          <c:y val="0.60681693242354118"/>
          <c:w val="0.3418124734836443"/>
          <c:h val="0.21712635953207551"/>
        </c:manualLayout>
      </c:layout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  <a:effectLst/>
      </c:spPr>
      <c:txPr>
        <a:bodyPr rot="0" vert="horz"/>
        <a:lstStyle/>
        <a:p>
          <a:pPr>
            <a:defRPr/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 b="1"/>
      </a:pPr>
      <a:endParaRPr lang="fr-F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077332130358704"/>
          <c:y val="7.1049868766404206E-2"/>
          <c:w val="0.76148362314085738"/>
          <c:h val="0.68442408641227537"/>
        </c:manualLayout>
      </c:layout>
      <c:lineChart>
        <c:grouping val="standard"/>
        <c:varyColors val="0"/>
        <c:ser>
          <c:idx val="0"/>
          <c:order val="0"/>
          <c:tx>
            <c:v>Temps de calcul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"/>
            <c:marker>
              <c:symbol val="x"/>
              <c:size val="7"/>
              <c:spPr>
                <a:solidFill>
                  <a:srgbClr val="000000"/>
                </a:solidFill>
                <a:ln w="9525">
                  <a:noFill/>
                </a:ln>
                <a:effectLst/>
              </c:spPr>
            </c:marker>
            <c:bubble3D val="0"/>
          </c:dPt>
          <c:cat>
            <c:numRef>
              <c:f>'Ref_RC(sup)'!$A$36:$A$42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</c:numCache>
            </c:numRef>
          </c:cat>
          <c:val>
            <c:numRef>
              <c:f>'Ref_RC(sup)'!$B$36:$B$42</c:f>
              <c:numCache>
                <c:formatCode>General</c:formatCode>
                <c:ptCount val="7"/>
                <c:pt idx="0">
                  <c:v>6.5443580150600003</c:v>
                </c:pt>
                <c:pt idx="1">
                  <c:v>9.8499410152400007</c:v>
                </c:pt>
                <c:pt idx="2">
                  <c:v>18.029001951200001</c:v>
                </c:pt>
                <c:pt idx="3">
                  <c:v>24.970288038300001</c:v>
                </c:pt>
                <c:pt idx="4">
                  <c:v>31.833760976800001</c:v>
                </c:pt>
                <c:pt idx="5">
                  <c:v>41.767107963599997</c:v>
                </c:pt>
                <c:pt idx="6">
                  <c:v>53.596213817600002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544432"/>
        <c:axId val="191548352"/>
      </c:lineChart>
      <c:catAx>
        <c:axId val="191544432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Nombre des</a:t>
                </a:r>
                <a:r>
                  <a:rPr lang="fr-FR" baseline="0" dirty="0" smtClean="0"/>
                  <a:t> </a:t>
                </a:r>
                <a:r>
                  <a:rPr lang="fr-FR" baseline="0" dirty="0" err="1" smtClean="0"/>
                  <a:t>CVs</a:t>
                </a:r>
                <a:endParaRPr lang="fr-FR" dirty="0"/>
              </a:p>
            </c:rich>
          </c:tx>
          <c:layout>
            <c:manualLayout>
              <c:xMode val="edge"/>
              <c:yMode val="edge"/>
              <c:x val="0.43392773923061589"/>
              <c:y val="0.895886968434745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1548352"/>
        <c:crosses val="autoZero"/>
        <c:auto val="1"/>
        <c:lblAlgn val="ctr"/>
        <c:lblOffset val="100"/>
        <c:noMultiLvlLbl val="0"/>
      </c:catAx>
      <c:valAx>
        <c:axId val="19154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Temps [s]</a:t>
                </a:r>
                <a:endParaRPr lang="fr-FR" dirty="0"/>
              </a:p>
            </c:rich>
          </c:tx>
          <c:layout>
            <c:manualLayout>
              <c:xMode val="edge"/>
              <c:yMode val="edge"/>
              <c:x val="3.4541721888724314E-2"/>
              <c:y val="0.2709236826165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1544432"/>
        <c:crosses val="autoZero"/>
        <c:crossBetween val="between"/>
        <c:majorUnit val="15"/>
      </c:valAx>
      <c:spPr>
        <a:noFill/>
        <a:ln w="9525" cap="flat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 b="1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76100500512181"/>
          <c:y val="4.5979985395191346E-2"/>
          <c:w val="0.70216598217589377"/>
          <c:h val="0.75221875487168843"/>
        </c:manualLayout>
      </c:layout>
      <c:scatterChart>
        <c:scatterStyle val="smoothMarker"/>
        <c:varyColors val="0"/>
        <c:ser>
          <c:idx val="1"/>
          <c:order val="1"/>
          <c:tx>
            <c:v>N_Lobatto = 5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'Lobbato(sup)'!$B$2:$B$31</c:f>
              <c:numCache>
                <c:formatCode>0\.000000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'Lobbato(sup)'!$D$2:$D$31</c:f>
              <c:numCache>
                <c:formatCode>0.00E+00</c:formatCode>
                <c:ptCount val="30"/>
                <c:pt idx="0">
                  <c:v>-8.1988983038868906</c:v>
                </c:pt>
                <c:pt idx="1">
                  <c:v>-14.749804810515499</c:v>
                </c:pt>
                <c:pt idx="2">
                  <c:v>-20.146912324984701</c:v>
                </c:pt>
                <c:pt idx="3">
                  <c:v>-24.7385966076952</c:v>
                </c:pt>
                <c:pt idx="4">
                  <c:v>-28.772409528851199</c:v>
                </c:pt>
                <c:pt idx="5">
                  <c:v>-32.425349922854402</c:v>
                </c:pt>
                <c:pt idx="6">
                  <c:v>-35.825894518734501</c:v>
                </c:pt>
                <c:pt idx="7">
                  <c:v>-39.069438305747497</c:v>
                </c:pt>
                <c:pt idx="8">
                  <c:v>-42.2289747567361</c:v>
                </c:pt>
                <c:pt idx="9">
                  <c:v>-45.362482781825797</c:v>
                </c:pt>
                <c:pt idx="10">
                  <c:v>-48.518076648506003</c:v>
                </c:pt>
                <c:pt idx="11">
                  <c:v>-51.737643343747003</c:v>
                </c:pt>
                <c:pt idx="12">
                  <c:v>-55.059452341130402</c:v>
                </c:pt>
                <c:pt idx="13">
                  <c:v>-58.520057352165402</c:v>
                </c:pt>
                <c:pt idx="14">
                  <c:v>-62.155696816301102</c:v>
                </c:pt>
                <c:pt idx="15">
                  <c:v>-66.003322259198896</c:v>
                </c:pt>
                <c:pt idx="16">
                  <c:v>-70.101328986978203</c:v>
                </c:pt>
                <c:pt idx="17">
                  <c:v>-74.490023924454405</c:v>
                </c:pt>
                <c:pt idx="18">
                  <c:v>-79.211836074691305</c:v>
                </c:pt>
                <c:pt idx="19">
                  <c:v>-84.311253961736298</c:v>
                </c:pt>
                <c:pt idx="20">
                  <c:v>-89.834461477535498</c:v>
                </c:pt>
                <c:pt idx="21">
                  <c:v>-95.828640397167504</c:v>
                </c:pt>
                <c:pt idx="22">
                  <c:v>-102.340917109279</c:v>
                </c:pt>
                <c:pt idx="23">
                  <c:v>-109.41695549204201</c:v>
                </c:pt>
                <c:pt idx="24">
                  <c:v>-117.09923839722001</c:v>
                </c:pt>
                <c:pt idx="25">
                  <c:v>-125.42513429527899</c:v>
                </c:pt>
                <c:pt idx="26">
                  <c:v>-134.424905300631</c:v>
                </c:pt>
                <c:pt idx="27">
                  <c:v>-144.11986437499399</c:v>
                </c:pt>
                <c:pt idx="28">
                  <c:v>-154.52091605720801</c:v>
                </c:pt>
                <c:pt idx="29">
                  <c:v>-170.75260596653499</c:v>
                </c:pt>
              </c:numCache>
            </c:numRef>
          </c:yVal>
          <c:smooth val="1"/>
        </c:ser>
        <c:ser>
          <c:idx val="2"/>
          <c:order val="2"/>
          <c:tx>
            <c:v>N_Lobatto = 7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'Lobbato(sup)'!$B$2:$B$31</c:f>
              <c:numCache>
                <c:formatCode>0\.000000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'Lobbato(sup)'!$E$2:$E$31</c:f>
              <c:numCache>
                <c:formatCode>0.00E+00</c:formatCode>
                <c:ptCount val="30"/>
                <c:pt idx="0">
                  <c:v>-7.7578065162814598</c:v>
                </c:pt>
                <c:pt idx="1">
                  <c:v>-11.9689120912244</c:v>
                </c:pt>
                <c:pt idx="2">
                  <c:v>-15.326934451470899</c:v>
                </c:pt>
                <c:pt idx="3">
                  <c:v>-18.3786110489634</c:v>
                </c:pt>
                <c:pt idx="4">
                  <c:v>-21.263184046033899</c:v>
                </c:pt>
                <c:pt idx="5">
                  <c:v>-24.036284261341599</c:v>
                </c:pt>
                <c:pt idx="6">
                  <c:v>-26.734206136648599</c:v>
                </c:pt>
                <c:pt idx="7">
                  <c:v>-29.387323466134699</c:v>
                </c:pt>
                <c:pt idx="8">
                  <c:v>-32.023083565810197</c:v>
                </c:pt>
                <c:pt idx="9">
                  <c:v>-34.666776587239603</c:v>
                </c:pt>
                <c:pt idx="10">
                  <c:v>-37.341808580658402</c:v>
                </c:pt>
                <c:pt idx="11">
                  <c:v>-40.069860818048902</c:v>
                </c:pt>
                <c:pt idx="12">
                  <c:v>-42.871028669655097</c:v>
                </c:pt>
                <c:pt idx="13">
                  <c:v>-45.763968642322403</c:v>
                </c:pt>
                <c:pt idx="14">
                  <c:v>-48.766066222555899</c:v>
                </c:pt>
                <c:pt idx="15">
                  <c:v>-51.893632079601701</c:v>
                </c:pt>
                <c:pt idx="16">
                  <c:v>-55.162131938674598</c:v>
                </c:pt>
                <c:pt idx="17">
                  <c:v>-58.5864545675363</c:v>
                </c:pt>
                <c:pt idx="18">
                  <c:v>-62.181222833670901</c:v>
                </c:pt>
                <c:pt idx="19">
                  <c:v>-65.961155021196106</c:v>
                </c:pt>
                <c:pt idx="20">
                  <c:v>-69.941487974826302</c:v>
                </c:pt>
                <c:pt idx="21">
                  <c:v>-74.138480630044</c:v>
                </c:pt>
                <c:pt idx="22">
                  <c:v>-78.570026556149401</c:v>
                </c:pt>
                <c:pt idx="23">
                  <c:v>-83.256417625738607</c:v>
                </c:pt>
                <c:pt idx="24">
                  <c:v>-88.221317804860504</c:v>
                </c:pt>
                <c:pt idx="25">
                  <c:v>-93.49302546346</c:v>
                </c:pt>
                <c:pt idx="26">
                  <c:v>-99.106122019260397</c:v>
                </c:pt>
                <c:pt idx="27">
                  <c:v>-105.103618714864</c:v>
                </c:pt>
                <c:pt idx="28">
                  <c:v>-111.53971162081601</c:v>
                </c:pt>
                <c:pt idx="29">
                  <c:v>-125.9118186525</c:v>
                </c:pt>
              </c:numCache>
            </c:numRef>
          </c:yVal>
          <c:smooth val="1"/>
        </c:ser>
        <c:ser>
          <c:idx val="3"/>
          <c:order val="3"/>
          <c:tx>
            <c:v>N_Lobatto = 9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'Lobbato(sup)'!$B$2:$B$31</c:f>
              <c:numCache>
                <c:formatCode>0\.000000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'Lobbato(sup)'!$F$2:$F$31</c:f>
              <c:numCache>
                <c:formatCode>0.00E+00</c:formatCode>
                <c:ptCount val="30"/>
                <c:pt idx="0">
                  <c:v>-6.7741924473472901</c:v>
                </c:pt>
                <c:pt idx="1">
                  <c:v>-10.990899208398501</c:v>
                </c:pt>
                <c:pt idx="2">
                  <c:v>-14.658947739126599</c:v>
                </c:pt>
                <c:pt idx="3">
                  <c:v>-17.993064758920902</c:v>
                </c:pt>
                <c:pt idx="4">
                  <c:v>-21.099250817120499</c:v>
                </c:pt>
                <c:pt idx="5">
                  <c:v>-24.0562224803775</c:v>
                </c:pt>
                <c:pt idx="6">
                  <c:v>-26.9246409217101</c:v>
                </c:pt>
                <c:pt idx="7">
                  <c:v>-29.751416726883399</c:v>
                </c:pt>
                <c:pt idx="8">
                  <c:v>-32.572910537624701</c:v>
                </c:pt>
                <c:pt idx="9">
                  <c:v>-35.417512690181198</c:v>
                </c:pt>
                <c:pt idx="10">
                  <c:v>-38.307762216081102</c:v>
                </c:pt>
                <c:pt idx="11">
                  <c:v>-41.262086578317401</c:v>
                </c:pt>
                <c:pt idx="12">
                  <c:v>-44.296215640261998</c:v>
                </c:pt>
                <c:pt idx="13">
                  <c:v>-47.424313349041697</c:v>
                </c:pt>
                <c:pt idx="14">
                  <c:v>-50.659866358734099</c:v>
                </c:pt>
                <c:pt idx="15">
                  <c:v>-54.016365381652101</c:v>
                </c:pt>
                <c:pt idx="16">
                  <c:v>-57.507810769679402</c:v>
                </c:pt>
                <c:pt idx="17">
                  <c:v>-61.149068475277502</c:v>
                </c:pt>
                <c:pt idx="18">
                  <c:v>-64.956096443336193</c:v>
                </c:pt>
                <c:pt idx="19">
                  <c:v>-68.946055072291799</c:v>
                </c:pt>
                <c:pt idx="20">
                  <c:v>-73.137309038108299</c:v>
                </c:pt>
                <c:pt idx="21">
                  <c:v>-77.549321787399904</c:v>
                </c:pt>
                <c:pt idx="22">
                  <c:v>-82.202438562052706</c:v>
                </c:pt>
                <c:pt idx="23">
                  <c:v>-87.117548969017804</c:v>
                </c:pt>
                <c:pt idx="24">
                  <c:v>-92.315615701317398</c:v>
                </c:pt>
                <c:pt idx="25">
                  <c:v>-97.817051579559703</c:v>
                </c:pt>
                <c:pt idx="26">
                  <c:v>-103.640921735259</c:v>
                </c:pt>
                <c:pt idx="27">
                  <c:v>-109.80394024669999</c:v>
                </c:pt>
                <c:pt idx="28">
                  <c:v>-116.31921968419999</c:v>
                </c:pt>
                <c:pt idx="29">
                  <c:v>-126.80107237534</c:v>
                </c:pt>
              </c:numCache>
            </c:numRef>
          </c:yVal>
          <c:smooth val="1"/>
        </c:ser>
        <c:ser>
          <c:idx val="4"/>
          <c:order val="4"/>
          <c:tx>
            <c:v>N_Lobatto = 11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'Lobbato(sup)'!$B$2:$B$31</c:f>
              <c:numCache>
                <c:formatCode>0\.000000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'Lobbato(sup)'!$G$2:$G$31</c:f>
              <c:numCache>
                <c:formatCode>0.00E+00</c:formatCode>
                <c:ptCount val="30"/>
                <c:pt idx="0">
                  <c:v>-6.7539607040629299</c:v>
                </c:pt>
                <c:pt idx="1">
                  <c:v>-11.0765325899646</c:v>
                </c:pt>
                <c:pt idx="2">
                  <c:v>-14.663180786749599</c:v>
                </c:pt>
                <c:pt idx="3">
                  <c:v>-17.865182061274702</c:v>
                </c:pt>
                <c:pt idx="4">
                  <c:v>-20.866610113276501</c:v>
                </c:pt>
                <c:pt idx="5">
                  <c:v>-23.768855007508801</c:v>
                </c:pt>
                <c:pt idx="6">
                  <c:v>-26.6286838522411</c:v>
                </c:pt>
                <c:pt idx="7">
                  <c:v>-29.479073196279298</c:v>
                </c:pt>
                <c:pt idx="8">
                  <c:v>-32.340841879734803</c:v>
                </c:pt>
                <c:pt idx="9">
                  <c:v>-35.229134092688497</c:v>
                </c:pt>
                <c:pt idx="10">
                  <c:v>-38.1569694339817</c:v>
                </c:pt>
                <c:pt idx="11">
                  <c:v>-41.1371205916113</c:v>
                </c:pt>
                <c:pt idx="12">
                  <c:v>-44.1830497342443</c:v>
                </c:pt>
                <c:pt idx="13">
                  <c:v>-47.309330993067398</c:v>
                </c:pt>
                <c:pt idx="14">
                  <c:v>-50.531809039945799</c:v>
                </c:pt>
                <c:pt idx="15">
                  <c:v>-53.867639458112599</c:v>
                </c:pt>
                <c:pt idx="16">
                  <c:v>-57.335295285604701</c:v>
                </c:pt>
                <c:pt idx="17">
                  <c:v>-60.954588220486002</c:v>
                </c:pt>
                <c:pt idx="18">
                  <c:v>-64.7467319864285</c:v>
                </c:pt>
                <c:pt idx="19">
                  <c:v>-68.734462816436604</c:v>
                </c:pt>
                <c:pt idx="20">
                  <c:v>-72.942223841117496</c:v>
                </c:pt>
                <c:pt idx="21">
                  <c:v>-77.396413632071202</c:v>
                </c:pt>
                <c:pt idx="22">
                  <c:v>-82.125692210982706</c:v>
                </c:pt>
                <c:pt idx="23">
                  <c:v>-87.161328707143994</c:v>
                </c:pt>
                <c:pt idx="24">
                  <c:v>-92.537561708698604</c:v>
                </c:pt>
                <c:pt idx="25">
                  <c:v>-98.291924197544304</c:v>
                </c:pt>
                <c:pt idx="26">
                  <c:v>-104.465457653548</c:v>
                </c:pt>
                <c:pt idx="27">
                  <c:v>-111.102702643736</c:v>
                </c:pt>
                <c:pt idx="28">
                  <c:v>-118.251305526038</c:v>
                </c:pt>
                <c:pt idx="29">
                  <c:v>-130.52261351610801</c:v>
                </c:pt>
              </c:numCache>
            </c:numRef>
          </c:yVal>
          <c:smooth val="1"/>
        </c:ser>
        <c:ser>
          <c:idx val="5"/>
          <c:order val="5"/>
          <c:tx>
            <c:v>N_Lobatto = 13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'Lobbato(sup)'!$B$2:$B$31</c:f>
              <c:numCache>
                <c:formatCode>0\.000000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'Lobbato(sup)'!$H$2:$H$31</c:f>
              <c:numCache>
                <c:formatCode>0.00E+00</c:formatCode>
                <c:ptCount val="30"/>
                <c:pt idx="0">
                  <c:v>-6.6791882957719002</c:v>
                </c:pt>
                <c:pt idx="1">
                  <c:v>-10.852807740532599</c:v>
                </c:pt>
                <c:pt idx="2">
                  <c:v>-14.370732234914501</c:v>
                </c:pt>
                <c:pt idx="3">
                  <c:v>-17.611020283414302</c:v>
                </c:pt>
                <c:pt idx="4">
                  <c:v>-20.705877376788699</c:v>
                </c:pt>
                <c:pt idx="5">
                  <c:v>-23.711046135361499</c:v>
                </c:pt>
                <c:pt idx="6">
                  <c:v>-26.657405032382801</c:v>
                </c:pt>
                <c:pt idx="7">
                  <c:v>-29.567837161414399</c:v>
                </c:pt>
                <c:pt idx="8">
                  <c:v>-32.462761287244497</c:v>
                </c:pt>
                <c:pt idx="9">
                  <c:v>-35.361819172487301</c:v>
                </c:pt>
                <c:pt idx="10">
                  <c:v>-38.284287365477901</c:v>
                </c:pt>
                <c:pt idx="11">
                  <c:v>-41.249123299230597</c:v>
                </c:pt>
                <c:pt idx="12">
                  <c:v>-44.274961903534802</c:v>
                </c:pt>
                <c:pt idx="13">
                  <c:v>-47.380160051022003</c:v>
                </c:pt>
                <c:pt idx="14">
                  <c:v>-50.582906800459803</c:v>
                </c:pt>
                <c:pt idx="15">
                  <c:v>-53.901391278825997</c:v>
                </c:pt>
                <c:pt idx="16">
                  <c:v>-57.354013910692501</c:v>
                </c:pt>
                <c:pt idx="17">
                  <c:v>-60.959627547241801</c:v>
                </c:pt>
                <c:pt idx="18">
                  <c:v>-64.737797915531004</c:v>
                </c:pt>
                <c:pt idx="19">
                  <c:v>-68.709075996223902</c:v>
                </c:pt>
                <c:pt idx="20">
                  <c:v>-72.8952780199144</c:v>
                </c:pt>
                <c:pt idx="21">
                  <c:v>-77.319771792905001</c:v>
                </c:pt>
                <c:pt idx="22">
                  <c:v>-82.007771198770399</c:v>
                </c:pt>
                <c:pt idx="23">
                  <c:v>-86.986644114152597</c:v>
                </c:pt>
                <c:pt idx="24">
                  <c:v>-92.286242598444503</c:v>
                </c:pt>
                <c:pt idx="25">
                  <c:v>-97.939267680985594</c:v>
                </c:pt>
                <c:pt idx="26">
                  <c:v>-103.98168331956499</c:v>
                </c:pt>
                <c:pt idx="27">
                  <c:v>-110.453192911496</c:v>
                </c:pt>
                <c:pt idx="28">
                  <c:v>-117.397782936813</c:v>
                </c:pt>
                <c:pt idx="29">
                  <c:v>-129.81639915657601</c:v>
                </c:pt>
              </c:numCache>
            </c:numRef>
          </c:yVal>
          <c:smooth val="1"/>
        </c:ser>
        <c:ser>
          <c:idx val="7"/>
          <c:order val="7"/>
          <c:tx>
            <c:v>référence</c:v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'Lobbato(sup)'!$B$2:$B$31</c:f>
              <c:numCache>
                <c:formatCode>0\.000000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'Lobbato(sup)'!$L$2:$L$31</c:f>
              <c:numCache>
                <c:formatCode>0.00E+00</c:formatCode>
                <c:ptCount val="30"/>
                <c:pt idx="0">
                  <c:v>-6.5471374418785802</c:v>
                </c:pt>
                <c:pt idx="1">
                  <c:v>-10.7940354726191</c:v>
                </c:pt>
                <c:pt idx="2">
                  <c:v>-14.4316322414368</c:v>
                </c:pt>
                <c:pt idx="3">
                  <c:v>-17.760359715570701</c:v>
                </c:pt>
                <c:pt idx="4">
                  <c:v>-20.901545592127999</c:v>
                </c:pt>
                <c:pt idx="5">
                  <c:v>-23.923915948089899</c:v>
                </c:pt>
                <c:pt idx="6">
                  <c:v>-26.873011631304099</c:v>
                </c:pt>
                <c:pt idx="7">
                  <c:v>-29.782404641662399</c:v>
                </c:pt>
                <c:pt idx="8">
                  <c:v>-32.678841795254101</c:v>
                </c:pt>
                <c:pt idx="9">
                  <c:v>-35.584942153403702</c:v>
                </c:pt>
                <c:pt idx="10">
                  <c:v>-38.520764914973903</c:v>
                </c:pt>
                <c:pt idx="11">
                  <c:v>-41.504799322418499</c:v>
                </c:pt>
                <c:pt idx="12">
                  <c:v>-44.554635377674401</c:v>
                </c:pt>
                <c:pt idx="13">
                  <c:v>-47.687448369858799</c:v>
                </c:pt>
                <c:pt idx="14">
                  <c:v>-50.920370949269298</c:v>
                </c:pt>
                <c:pt idx="15">
                  <c:v>-54.270796384122498</c:v>
                </c:pt>
                <c:pt idx="16">
                  <c:v>-57.7566403300278</c:v>
                </c:pt>
                <c:pt idx="17">
                  <c:v>-61.396579046482699</c:v>
                </c:pt>
                <c:pt idx="18">
                  <c:v>-65.210276203082003</c:v>
                </c:pt>
                <c:pt idx="19">
                  <c:v>-69.218606531248795</c:v>
                </c:pt>
                <c:pt idx="20">
                  <c:v>-73.443881650076506</c:v>
                </c:pt>
                <c:pt idx="21">
                  <c:v>-77.910080834541802</c:v>
                </c:pt>
                <c:pt idx="22">
                  <c:v>-82.643086853515697</c:v>
                </c:pt>
                <c:pt idx="23">
                  <c:v>-87.670923854580707</c:v>
                </c:pt>
                <c:pt idx="24">
                  <c:v>-93.0239901093762</c:v>
                </c:pt>
                <c:pt idx="25">
                  <c:v>-98.735272590203905</c:v>
                </c:pt>
                <c:pt idx="26">
                  <c:v>-104.840521898764</c:v>
                </c:pt>
                <c:pt idx="27">
                  <c:v>-111.378353709734</c:v>
                </c:pt>
                <c:pt idx="28">
                  <c:v>-118.39022482799901</c:v>
                </c:pt>
                <c:pt idx="29">
                  <c:v>-125.979635111636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341864"/>
        <c:axId val="15434421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N_Lobatto = 3</c:v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'Lobbato(sup)'!$B$2:$B$31</c15:sqref>
                        </c15:formulaRef>
                      </c:ext>
                    </c:extLst>
                    <c:numCache>
                      <c:formatCode>0\.000000</c:formatCode>
                      <c:ptCount val="30"/>
                      <c:pt idx="0">
                        <c:v>3.0479999999999999E-3</c:v>
                      </c:pt>
                      <c:pt idx="1">
                        <c:v>9.1439999999999994E-3</c:v>
                      </c:pt>
                      <c:pt idx="2">
                        <c:v>1.524E-2</c:v>
                      </c:pt>
                      <c:pt idx="3">
                        <c:v>2.1335999999999997E-2</c:v>
                      </c:pt>
                      <c:pt idx="4">
                        <c:v>2.7431999999999998E-2</c:v>
                      </c:pt>
                      <c:pt idx="5">
                        <c:v>3.3528000000000002E-2</c:v>
                      </c:pt>
                      <c:pt idx="6">
                        <c:v>3.9623999999999999E-2</c:v>
                      </c:pt>
                      <c:pt idx="7">
                        <c:v>4.5720000000000004E-2</c:v>
                      </c:pt>
                      <c:pt idx="8">
                        <c:v>5.1816000000000001E-2</c:v>
                      </c:pt>
                      <c:pt idx="9">
                        <c:v>5.7911999999999998E-2</c:v>
                      </c:pt>
                      <c:pt idx="10">
                        <c:v>6.4007999999999995E-2</c:v>
                      </c:pt>
                      <c:pt idx="11">
                        <c:v>7.0104E-2</c:v>
                      </c:pt>
                      <c:pt idx="12">
                        <c:v>7.619999999999999E-2</c:v>
                      </c:pt>
                      <c:pt idx="13">
                        <c:v>8.2295999999999994E-2</c:v>
                      </c:pt>
                      <c:pt idx="14">
                        <c:v>8.8391999999999998E-2</c:v>
                      </c:pt>
                      <c:pt idx="15">
                        <c:v>9.4487999999999989E-2</c:v>
                      </c:pt>
                      <c:pt idx="16">
                        <c:v>0.10058399999999999</c:v>
                      </c:pt>
                      <c:pt idx="17">
                        <c:v>0.10668</c:v>
                      </c:pt>
                      <c:pt idx="18">
                        <c:v>0.11277599999999999</c:v>
                      </c:pt>
                      <c:pt idx="19">
                        <c:v>0.11887199999999999</c:v>
                      </c:pt>
                      <c:pt idx="20">
                        <c:v>0.124968</c:v>
                      </c:pt>
                      <c:pt idx="21">
                        <c:v>0.13106399999999999</c:v>
                      </c:pt>
                      <c:pt idx="22">
                        <c:v>0.13716</c:v>
                      </c:pt>
                      <c:pt idx="23">
                        <c:v>0.14325599999999999</c:v>
                      </c:pt>
                      <c:pt idx="24">
                        <c:v>0.14935199999999998</c:v>
                      </c:pt>
                      <c:pt idx="25">
                        <c:v>0.155448</c:v>
                      </c:pt>
                      <c:pt idx="26">
                        <c:v>0.16154399999999999</c:v>
                      </c:pt>
                      <c:pt idx="27">
                        <c:v>0.16763999999999998</c:v>
                      </c:pt>
                      <c:pt idx="28">
                        <c:v>0.173736</c:v>
                      </c:pt>
                      <c:pt idx="29">
                        <c:v>0.17983199999999999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'Lobbato(sup)'!$C$2:$C$31</c15:sqref>
                        </c15:formulaRef>
                      </c:ext>
                    </c:extLst>
                    <c:numCache>
                      <c:formatCode>0.00E+00</c:formatCode>
                      <c:ptCount val="30"/>
                      <c:pt idx="0">
                        <c:v>-3.4672219751653399</c:v>
                      </c:pt>
                      <c:pt idx="1">
                        <c:v>-6.8229525339337398</c:v>
                      </c:pt>
                      <c:pt idx="2">
                        <c:v>-10.0630751963031</c:v>
                      </c:pt>
                      <c:pt idx="3">
                        <c:v>-13.185105366056099</c:v>
                      </c:pt>
                      <c:pt idx="4">
                        <c:v>-16.1880296850278</c:v>
                      </c:pt>
                      <c:pt idx="5">
                        <c:v>-19.072119737653999</c:v>
                      </c:pt>
                      <c:pt idx="6">
                        <c:v>-21.838735208059799</c:v>
                      </c:pt>
                      <c:pt idx="7">
                        <c:v>-24.490128629594299</c:v>
                      </c:pt>
                      <c:pt idx="8">
                        <c:v>-27.029260652390299</c:v>
                      </c:pt>
                      <c:pt idx="9">
                        <c:v>-29.459631716728701</c:v>
                      </c:pt>
                      <c:pt idx="10">
                        <c:v>-31.785133416956501</c:v>
                      </c:pt>
                      <c:pt idx="11">
                        <c:v>-34.009920785442503</c:v>
                      </c:pt>
                      <c:pt idx="12">
                        <c:v>-36.138305225992298</c:v>
                      </c:pt>
                      <c:pt idx="13">
                        <c:v>-38.174666823701699</c:v>
                      </c:pt>
                      <c:pt idx="14">
                        <c:v>-40.1233841643188</c:v>
                      </c:pt>
                      <c:pt idx="15">
                        <c:v>-41.988779514127998</c:v>
                      </c:pt>
                      <c:pt idx="16">
                        <c:v>-43.775077151470398</c:v>
                      </c:pt>
                      <c:pt idx="17">
                        <c:v>-45.486372727816097</c:v>
                      </c:pt>
                      <c:pt idx="18">
                        <c:v>-47.126611710808803</c:v>
                      </c:pt>
                      <c:pt idx="19">
                        <c:v>-48.699575180557503</c:v>
                      </c:pt>
                      <c:pt idx="20">
                        <c:v>-50.208871483671501</c:v>
                      </c:pt>
                      <c:pt idx="21">
                        <c:v>-51.657932477710297</c:v>
                      </c:pt>
                      <c:pt idx="22">
                        <c:v>-53.050013310365799</c:v>
                      </c:pt>
                      <c:pt idx="23">
                        <c:v>-54.388194866893301</c:v>
                      </c:pt>
                      <c:pt idx="24">
                        <c:v>-55.675388183952698</c:v>
                      </c:pt>
                      <c:pt idx="25">
                        <c:v>-56.914340268343601</c:v>
                      </c:pt>
                      <c:pt idx="26">
                        <c:v>-58.107640876785702</c:v>
                      </c:pt>
                      <c:pt idx="27">
                        <c:v>-59.257729910246198</c:v>
                      </c:pt>
                      <c:pt idx="28">
                        <c:v>-60.366905155995497</c:v>
                      </c:pt>
                      <c:pt idx="29">
                        <c:v>-61.437330175185103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6"/>
                <c:order val="6"/>
                <c:tx>
                  <c:v>N_Lobatto = 15</c:v>
                </c:tx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'Lobbato(sup)'!$B$2:$B$31</c15:sqref>
                        </c15:formulaRef>
                      </c:ext>
                    </c:extLst>
                    <c:numCache>
                      <c:formatCode>0\.000000</c:formatCode>
                      <c:ptCount val="30"/>
                      <c:pt idx="0">
                        <c:v>3.0479999999999999E-3</c:v>
                      </c:pt>
                      <c:pt idx="1">
                        <c:v>9.1439999999999994E-3</c:v>
                      </c:pt>
                      <c:pt idx="2">
                        <c:v>1.524E-2</c:v>
                      </c:pt>
                      <c:pt idx="3">
                        <c:v>2.1335999999999997E-2</c:v>
                      </c:pt>
                      <c:pt idx="4">
                        <c:v>2.7431999999999998E-2</c:v>
                      </c:pt>
                      <c:pt idx="5">
                        <c:v>3.3528000000000002E-2</c:v>
                      </c:pt>
                      <c:pt idx="6">
                        <c:v>3.9623999999999999E-2</c:v>
                      </c:pt>
                      <c:pt idx="7">
                        <c:v>4.5720000000000004E-2</c:v>
                      </c:pt>
                      <c:pt idx="8">
                        <c:v>5.1816000000000001E-2</c:v>
                      </c:pt>
                      <c:pt idx="9">
                        <c:v>5.7911999999999998E-2</c:v>
                      </c:pt>
                      <c:pt idx="10">
                        <c:v>6.4007999999999995E-2</c:v>
                      </c:pt>
                      <c:pt idx="11">
                        <c:v>7.0104E-2</c:v>
                      </c:pt>
                      <c:pt idx="12">
                        <c:v>7.619999999999999E-2</c:v>
                      </c:pt>
                      <c:pt idx="13">
                        <c:v>8.2295999999999994E-2</c:v>
                      </c:pt>
                      <c:pt idx="14">
                        <c:v>8.8391999999999998E-2</c:v>
                      </c:pt>
                      <c:pt idx="15">
                        <c:v>9.4487999999999989E-2</c:v>
                      </c:pt>
                      <c:pt idx="16">
                        <c:v>0.10058399999999999</c:v>
                      </c:pt>
                      <c:pt idx="17">
                        <c:v>0.10668</c:v>
                      </c:pt>
                      <c:pt idx="18">
                        <c:v>0.11277599999999999</c:v>
                      </c:pt>
                      <c:pt idx="19">
                        <c:v>0.11887199999999999</c:v>
                      </c:pt>
                      <c:pt idx="20">
                        <c:v>0.124968</c:v>
                      </c:pt>
                      <c:pt idx="21">
                        <c:v>0.13106399999999999</c:v>
                      </c:pt>
                      <c:pt idx="22">
                        <c:v>0.13716</c:v>
                      </c:pt>
                      <c:pt idx="23">
                        <c:v>0.14325599999999999</c:v>
                      </c:pt>
                      <c:pt idx="24">
                        <c:v>0.14935199999999998</c:v>
                      </c:pt>
                      <c:pt idx="25">
                        <c:v>0.155448</c:v>
                      </c:pt>
                      <c:pt idx="26">
                        <c:v>0.16154399999999999</c:v>
                      </c:pt>
                      <c:pt idx="27">
                        <c:v>0.16763999999999998</c:v>
                      </c:pt>
                      <c:pt idx="28">
                        <c:v>0.173736</c:v>
                      </c:pt>
                      <c:pt idx="29">
                        <c:v>0.17983199999999999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'Lobbato(sup)'!$I$2:$I$31</c15:sqref>
                        </c15:formulaRef>
                      </c:ext>
                    </c:extLst>
                    <c:numCache>
                      <c:formatCode>0.00E+00</c:formatCode>
                      <c:ptCount val="30"/>
                      <c:pt idx="0">
                        <c:v>-6.5874591008408201</c:v>
                      </c:pt>
                      <c:pt idx="1">
                        <c:v>-10.755416096511601</c:v>
                      </c:pt>
                      <c:pt idx="2">
                        <c:v>-14.340426345087399</c:v>
                      </c:pt>
                      <c:pt idx="3">
                        <c:v>-17.6454740664044</c:v>
                      </c:pt>
                      <c:pt idx="4">
                        <c:v>-20.7759566223876</c:v>
                      </c:pt>
                      <c:pt idx="5">
                        <c:v>-23.789041155685499</c:v>
                      </c:pt>
                      <c:pt idx="6">
                        <c:v>-26.7251874972008</c:v>
                      </c:pt>
                      <c:pt idx="7">
                        <c:v>-29.6168039331138</c:v>
                      </c:pt>
                      <c:pt idx="8">
                        <c:v>-32.491293916405702</c:v>
                      </c:pt>
                      <c:pt idx="9">
                        <c:v>-35.372508662304298</c:v>
                      </c:pt>
                      <c:pt idx="10">
                        <c:v>-38.281688919940102</c:v>
                      </c:pt>
                      <c:pt idx="11">
                        <c:v>-41.2382036438364</c:v>
                      </c:pt>
                      <c:pt idx="12">
                        <c:v>-44.260172437895399</c:v>
                      </c:pt>
                      <c:pt idx="13">
                        <c:v>-47.364997712518097</c:v>
                      </c:pt>
                      <c:pt idx="14">
                        <c:v>-50.569818510828597</c:v>
                      </c:pt>
                      <c:pt idx="15">
                        <c:v>-53.89189662079</c:v>
                      </c:pt>
                      <c:pt idx="16">
                        <c:v>-57.348946604748001</c:v>
                      </c:pt>
                      <c:pt idx="17">
                        <c:v>-60.959421936984498</c:v>
                      </c:pt>
                      <c:pt idx="18">
                        <c:v>-64.742768981595603</c:v>
                      </c:pt>
                      <c:pt idx="19">
                        <c:v>-68.719659089454694</c:v>
                      </c:pt>
                      <c:pt idx="20">
                        <c:v>-72.912206732329693</c:v>
                      </c:pt>
                      <c:pt idx="21">
                        <c:v>-77.344178336192201</c:v>
                      </c:pt>
                      <c:pt idx="22">
                        <c:v>-82.041192237813704</c:v>
                      </c:pt>
                      <c:pt idx="23">
                        <c:v>-87.030904809694604</c:v>
                      </c:pt>
                      <c:pt idx="24">
                        <c:v>-92.343171100920202</c:v>
                      </c:pt>
                      <c:pt idx="25">
                        <c:v>-98.010160212164493</c:v>
                      </c:pt>
                      <c:pt idx="26">
                        <c:v>-104.066396125286</c:v>
                      </c:pt>
                      <c:pt idx="27">
                        <c:v>-110.54868420778099</c:v>
                      </c:pt>
                      <c:pt idx="28">
                        <c:v>-117.495872861138</c:v>
                      </c:pt>
                      <c:pt idx="29">
                        <c:v>-129.65529597167799</c:v>
                      </c:pt>
                    </c:numCache>
                  </c:numRef>
                </c:yVal>
                <c:smooth val="1"/>
              </c15:ser>
            </c15:filteredScatterSeries>
          </c:ext>
        </c:extLst>
      </c:scatterChart>
      <c:valAx>
        <c:axId val="154341864"/>
        <c:scaling>
          <c:orientation val="minMax"/>
          <c:max val="0.18500000000000003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x [m]</a:t>
                </a:r>
              </a:p>
            </c:rich>
          </c:tx>
          <c:layout>
            <c:manualLayout>
              <c:xMode val="edge"/>
              <c:yMode val="edge"/>
              <c:x val="0.54466892467699468"/>
              <c:y val="0.896029625334693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44216"/>
        <c:crosses val="autoZero"/>
        <c:crossBetween val="midCat"/>
      </c:valAx>
      <c:valAx>
        <c:axId val="154344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Gradient de la t</a:t>
                </a:r>
                <a:r>
                  <a:rPr lang="fr-FR" sz="1400" b="1" i="0" u="none" strike="noStrike" baseline="0" dirty="0" smtClean="0">
                    <a:effectLst/>
                  </a:rPr>
                  <a:t>empérature </a:t>
                </a:r>
                <a:endParaRPr lang="fr-FR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41864"/>
        <c:crosses val="autoZero"/>
        <c:crossBetween val="midCat"/>
        <c:majorUnit val="4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497053347489574"/>
          <c:y val="0.64383812087721004"/>
          <c:w val="0.67677631797738469"/>
          <c:h val="0.15539796445629425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77332130358704"/>
          <c:y val="3.8155746335806671E-2"/>
          <c:w val="0.73756338035508628"/>
          <c:h val="0.75719368875347681"/>
        </c:manualLayout>
      </c:layout>
      <c:scatterChart>
        <c:scatterStyle val="smoothMarker"/>
        <c:varyColors val="0"/>
        <c:ser>
          <c:idx val="1"/>
          <c:order val="1"/>
          <c:tx>
            <c:v>N_Lobatto = 5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'Lobbato(inf)'!$B$2:$B$31</c:f>
              <c:numCache>
                <c:formatCode>0.000000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'Lobbato(inf)'!$D$2:$D$31</c:f>
              <c:numCache>
                <c:formatCode>0.00E+00</c:formatCode>
                <c:ptCount val="30"/>
                <c:pt idx="0">
                  <c:v>8.1423398941634506</c:v>
                </c:pt>
                <c:pt idx="1">
                  <c:v>15.301387665271299</c:v>
                </c:pt>
                <c:pt idx="2">
                  <c:v>21.599061455786199</c:v>
                </c:pt>
                <c:pt idx="3">
                  <c:v>27.130218634837998</c:v>
                </c:pt>
                <c:pt idx="4">
                  <c:v>31.970155013371201</c:v>
                </c:pt>
                <c:pt idx="5">
                  <c:v>36.1799939233114</c:v>
                </c:pt>
                <c:pt idx="6">
                  <c:v>39.810670640414699</c:v>
                </c:pt>
                <c:pt idx="7">
                  <c:v>42.905785838838497</c:v>
                </c:pt>
                <c:pt idx="8">
                  <c:v>45.503650808648999</c:v>
                </c:pt>
                <c:pt idx="9">
                  <c:v>47.638783865809899</c:v>
                </c:pt>
                <c:pt idx="10">
                  <c:v>49.343043762804697</c:v>
                </c:pt>
                <c:pt idx="11">
                  <c:v>50.646526485282401</c:v>
                </c:pt>
                <c:pt idx="12">
                  <c:v>51.578309162481901</c:v>
                </c:pt>
                <c:pt idx="13">
                  <c:v>52.167095376653101</c:v>
                </c:pt>
                <c:pt idx="14">
                  <c:v>52.4417957280086</c:v>
                </c:pt>
                <c:pt idx="15">
                  <c:v>52.432062714025903</c:v>
                </c:pt>
                <c:pt idx="16">
                  <c:v>52.168787418964698</c:v>
                </c:pt>
                <c:pt idx="17">
                  <c:v>51.684555625787603</c:v>
                </c:pt>
                <c:pt idx="18">
                  <c:v>51.0140519058058</c:v>
                </c:pt>
                <c:pt idx="19">
                  <c:v>50.194391818389803</c:v>
                </c:pt>
                <c:pt idx="20">
                  <c:v>49.265355084451997</c:v>
                </c:pt>
                <c:pt idx="21">
                  <c:v>48.2694878298541</c:v>
                </c:pt>
                <c:pt idx="22">
                  <c:v>47.2520419972941</c:v>
                </c:pt>
                <c:pt idx="23">
                  <c:v>46.2607279517281</c:v>
                </c:pt>
                <c:pt idx="24">
                  <c:v>45.345275872954403</c:v>
                </c:pt>
                <c:pt idx="25">
                  <c:v>44.5568362985194</c:v>
                </c:pt>
                <c:pt idx="26">
                  <c:v>43.947302431876203</c:v>
                </c:pt>
                <c:pt idx="27">
                  <c:v>43.568706306226503</c:v>
                </c:pt>
                <c:pt idx="28">
                  <c:v>43.472923910125502</c:v>
                </c:pt>
                <c:pt idx="29">
                  <c:v>45.170723087427199</c:v>
                </c:pt>
              </c:numCache>
            </c:numRef>
          </c:yVal>
          <c:smooth val="1"/>
        </c:ser>
        <c:ser>
          <c:idx val="2"/>
          <c:order val="2"/>
          <c:tx>
            <c:v>N_Lobatto = 7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'Lobbato(inf)'!$B$2:$B$31</c:f>
              <c:numCache>
                <c:formatCode>0.000000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'Lobbato(inf)'!$E$2:$E$31</c:f>
              <c:numCache>
                <c:formatCode>0.00E+00</c:formatCode>
                <c:ptCount val="30"/>
                <c:pt idx="0">
                  <c:v>14.9708082694697</c:v>
                </c:pt>
                <c:pt idx="1">
                  <c:v>27.3692874668148</c:v>
                </c:pt>
                <c:pt idx="2">
                  <c:v>37.651194289592802</c:v>
                </c:pt>
                <c:pt idx="3">
                  <c:v>46.065116959392697</c:v>
                </c:pt>
                <c:pt idx="4">
                  <c:v>52.812091815197</c:v>
                </c:pt>
                <c:pt idx="5">
                  <c:v>58.074366946294298</c:v>
                </c:pt>
                <c:pt idx="6">
                  <c:v>62.021224851954599</c:v>
                </c:pt>
                <c:pt idx="7">
                  <c:v>64.810409479028806</c:v>
                </c:pt>
                <c:pt idx="8">
                  <c:v>66.588634131900903</c:v>
                </c:pt>
                <c:pt idx="9">
                  <c:v>67.491842072728303</c:v>
                </c:pt>
                <c:pt idx="10">
                  <c:v>67.645359605297998</c:v>
                </c:pt>
                <c:pt idx="11">
                  <c:v>67.163986121199898</c:v>
                </c:pt>
                <c:pt idx="12">
                  <c:v>66.152053642505905</c:v>
                </c:pt>
                <c:pt idx="13">
                  <c:v>64.703489933509999</c:v>
                </c:pt>
                <c:pt idx="14">
                  <c:v>62.901920706001903</c:v>
                </c:pt>
                <c:pt idx="15">
                  <c:v>60.820845752941601</c:v>
                </c:pt>
                <c:pt idx="16">
                  <c:v>58.523921363335504</c:v>
                </c:pt>
                <c:pt idx="17">
                  <c:v>56.065377943269297</c:v>
                </c:pt>
                <c:pt idx="18">
                  <c:v>53.490598314527404</c:v>
                </c:pt>
                <c:pt idx="19">
                  <c:v>50.8368795630645</c:v>
                </c:pt>
                <c:pt idx="20">
                  <c:v>48.134400377576199</c:v>
                </c:pt>
                <c:pt idx="21">
                  <c:v>45.4074173121328</c:v>
                </c:pt>
                <c:pt idx="22">
                  <c:v>42.675718066466104</c:v>
                </c:pt>
                <c:pt idx="23">
                  <c:v>39.956368459176701</c:v>
                </c:pt>
                <c:pt idx="24">
                  <c:v>37.265803030010403</c:v>
                </c:pt>
                <c:pt idx="25">
                  <c:v>34.622327771308903</c:v>
                </c:pt>
                <c:pt idx="26">
                  <c:v>32.049127485053802</c:v>
                </c:pt>
                <c:pt idx="27">
                  <c:v>29.577898554129</c:v>
                </c:pt>
                <c:pt idx="28">
                  <c:v>27.253256633395299</c:v>
                </c:pt>
                <c:pt idx="29">
                  <c:v>25.002459767178198</c:v>
                </c:pt>
              </c:numCache>
            </c:numRef>
          </c:yVal>
          <c:smooth val="1"/>
        </c:ser>
        <c:ser>
          <c:idx val="3"/>
          <c:order val="3"/>
          <c:tx>
            <c:v>N_Lobatto = 9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'Lobbato(inf)'!$B$2:$B$31</c:f>
              <c:numCache>
                <c:formatCode>0.000000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'Lobbato(inf)'!$F$2:$F$31</c:f>
              <c:numCache>
                <c:formatCode>0.00E+00</c:formatCode>
                <c:ptCount val="30"/>
                <c:pt idx="0">
                  <c:v>22.939112142005101</c:v>
                </c:pt>
                <c:pt idx="1">
                  <c:v>39.971163503831598</c:v>
                </c:pt>
                <c:pt idx="2">
                  <c:v>52.2403696783147</c:v>
                </c:pt>
                <c:pt idx="3">
                  <c:v>60.714567252133499</c:v>
                </c:pt>
                <c:pt idx="4">
                  <c:v>66.230009109376397</c:v>
                </c:pt>
                <c:pt idx="5">
                  <c:v>69.486959775825397</c:v>
                </c:pt>
                <c:pt idx="6">
                  <c:v>71.057240890469402</c:v>
                </c:pt>
                <c:pt idx="7">
                  <c:v>71.397548406539599</c:v>
                </c:pt>
                <c:pt idx="8">
                  <c:v>70.864739156218405</c:v>
                </c:pt>
                <c:pt idx="9">
                  <c:v>69.731266315851997</c:v>
                </c:pt>
                <c:pt idx="10">
                  <c:v>68.199855000538903</c:v>
                </c:pt>
                <c:pt idx="11">
                  <c:v>66.416944531846696</c:v>
                </c:pt>
                <c:pt idx="12">
                  <c:v>64.484656861201898</c:v>
                </c:pt>
                <c:pt idx="13">
                  <c:v>62.471193044830102</c:v>
                </c:pt>
                <c:pt idx="14">
                  <c:v>60.4196563331692</c:v>
                </c:pt>
                <c:pt idx="15">
                  <c:v>58.355369200243203</c:v>
                </c:pt>
                <c:pt idx="16">
                  <c:v>56.2917999779037</c:v>
                </c:pt>
                <c:pt idx="17">
                  <c:v>54.235246508741497</c:v>
                </c:pt>
                <c:pt idx="18">
                  <c:v>52.188442147941402</c:v>
                </c:pt>
                <c:pt idx="19">
                  <c:v>50.153256090824101</c:v>
                </c:pt>
                <c:pt idx="20">
                  <c:v>48.132657973309001</c:v>
                </c:pt>
                <c:pt idx="21">
                  <c:v>46.132108615714003</c:v>
                </c:pt>
                <c:pt idx="22">
                  <c:v>44.160527256905098</c:v>
                </c:pt>
                <c:pt idx="23">
                  <c:v>42.230973132783198</c:v>
                </c:pt>
                <c:pt idx="24">
                  <c:v>40.361168008918</c:v>
                </c:pt>
                <c:pt idx="25">
                  <c:v>38.573978029022598</c:v>
                </c:pt>
                <c:pt idx="26">
                  <c:v>36.897968942385603</c:v>
                </c:pt>
                <c:pt idx="27">
                  <c:v>35.368148135225503</c:v>
                </c:pt>
                <c:pt idx="28">
                  <c:v>34.027007854463299</c:v>
                </c:pt>
                <c:pt idx="29">
                  <c:v>32.313012325932</c:v>
                </c:pt>
              </c:numCache>
            </c:numRef>
          </c:yVal>
          <c:smooth val="1"/>
        </c:ser>
        <c:ser>
          <c:idx val="4"/>
          <c:order val="4"/>
          <c:tx>
            <c:v>N_Lobatto = 11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'Lobbato(inf)'!$B$2:$B$31</c:f>
              <c:numCache>
                <c:formatCode>0.000000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'Lobbato(inf)'!$G$2:$G$31</c:f>
              <c:numCache>
                <c:formatCode>0.00E+00</c:formatCode>
                <c:ptCount val="30"/>
                <c:pt idx="0">
                  <c:v>29.431064338505301</c:v>
                </c:pt>
                <c:pt idx="1">
                  <c:v>47.5295410733453</c:v>
                </c:pt>
                <c:pt idx="2">
                  <c:v>58.229423092430302</c:v>
                </c:pt>
                <c:pt idx="3">
                  <c:v>64.233578201530705</c:v>
                </c:pt>
                <c:pt idx="4">
                  <c:v>67.326125468711297</c:v>
                </c:pt>
                <c:pt idx="5">
                  <c:v>68.648128137321393</c:v>
                </c:pt>
                <c:pt idx="6">
                  <c:v>68.907739876809899</c:v>
                </c:pt>
                <c:pt idx="7">
                  <c:v>68.530395393444905</c:v>
                </c:pt>
                <c:pt idx="8">
                  <c:v>67.762572537871606</c:v>
                </c:pt>
                <c:pt idx="9">
                  <c:v>66.741421691412896</c:v>
                </c:pt>
                <c:pt idx="10">
                  <c:v>65.540102963246099</c:v>
                </c:pt>
                <c:pt idx="11">
                  <c:v>64.196337619124904</c:v>
                </c:pt>
                <c:pt idx="12">
                  <c:v>62.729706673315398</c:v>
                </c:pt>
                <c:pt idx="13">
                  <c:v>61.1516480135394</c:v>
                </c:pt>
                <c:pt idx="14">
                  <c:v>59.470887478740302</c:v>
                </c:pt>
                <c:pt idx="15">
                  <c:v>57.696139147600597</c:v>
                </c:pt>
                <c:pt idx="16">
                  <c:v>55.837267358434602</c:v>
                </c:pt>
                <c:pt idx="17">
                  <c:v>53.9056601073829</c:v>
                </c:pt>
                <c:pt idx="18">
                  <c:v>51.914269205176701</c:v>
                </c:pt>
                <c:pt idx="19">
                  <c:v>49.877584511494199</c:v>
                </c:pt>
                <c:pt idx="20">
                  <c:v>47.811694566792497</c:v>
                </c:pt>
                <c:pt idx="21">
                  <c:v>45.734519325894397</c:v>
                </c:pt>
                <c:pt idx="22">
                  <c:v>43.666264792845602</c:v>
                </c:pt>
                <c:pt idx="23">
                  <c:v>41.630131908626197</c:v>
                </c:pt>
                <c:pt idx="24">
                  <c:v>39.653304681848702</c:v>
                </c:pt>
                <c:pt idx="25">
                  <c:v>37.768239483760397</c:v>
                </c:pt>
                <c:pt idx="26">
                  <c:v>36.014274373360102</c:v>
                </c:pt>
                <c:pt idx="27">
                  <c:v>34.439570724292402</c:v>
                </c:pt>
                <c:pt idx="28">
                  <c:v>33.103385941656903</c:v>
                </c:pt>
                <c:pt idx="29">
                  <c:v>32.202389993809703</c:v>
                </c:pt>
              </c:numCache>
            </c:numRef>
          </c:yVal>
          <c:smooth val="1"/>
        </c:ser>
        <c:ser>
          <c:idx val="5"/>
          <c:order val="5"/>
          <c:tx>
            <c:v>N_Lobatto = 13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'Lobbato(inf)'!$B$2:$B$31</c:f>
              <c:numCache>
                <c:formatCode>0.000000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'Lobbato(inf)'!$H$2:$H$31</c:f>
              <c:numCache>
                <c:formatCode>0.00E+00</c:formatCode>
                <c:ptCount val="30"/>
                <c:pt idx="0">
                  <c:v>33.335367208682399</c:v>
                </c:pt>
                <c:pt idx="1">
                  <c:v>50.218300854410003</c:v>
                </c:pt>
                <c:pt idx="2">
                  <c:v>58.893055333012299</c:v>
                </c:pt>
                <c:pt idx="3">
                  <c:v>63.454036378565199</c:v>
                </c:pt>
                <c:pt idx="4">
                  <c:v>65.884976876936705</c:v>
                </c:pt>
                <c:pt idx="5">
                  <c:v>67.132411076777402</c:v>
                </c:pt>
                <c:pt idx="6">
                  <c:v>67.647609647726298</c:v>
                </c:pt>
                <c:pt idx="7">
                  <c:v>67.652203111495595</c:v>
                </c:pt>
                <c:pt idx="8">
                  <c:v>67.2642491225497</c:v>
                </c:pt>
                <c:pt idx="9">
                  <c:v>66.555880687245605</c:v>
                </c:pt>
                <c:pt idx="10">
                  <c:v>65.578547639477407</c:v>
                </c:pt>
                <c:pt idx="11">
                  <c:v>64.373525662590197</c:v>
                </c:pt>
                <c:pt idx="12">
                  <c:v>62.976067290284497</c:v>
                </c:pt>
                <c:pt idx="13">
                  <c:v>61.417003640718598</c:v>
                </c:pt>
                <c:pt idx="14">
                  <c:v>59.723443041827899</c:v>
                </c:pt>
                <c:pt idx="15">
                  <c:v>57.919229451048302</c:v>
                </c:pt>
                <c:pt idx="16">
                  <c:v>56.025398585798797</c:v>
                </c:pt>
                <c:pt idx="17">
                  <c:v>54.0606986794729</c:v>
                </c:pt>
                <c:pt idx="18">
                  <c:v>52.042182154490803</c:v>
                </c:pt>
                <c:pt idx="19">
                  <c:v>49.985859242384699</c:v>
                </c:pt>
                <c:pt idx="20">
                  <c:v>47.9074067145717</c:v>
                </c:pt>
                <c:pt idx="21">
                  <c:v>45.822933246553603</c:v>
                </c:pt>
                <c:pt idx="22">
                  <c:v>43.749813638672201</c:v>
                </c:pt>
                <c:pt idx="23">
                  <c:v>41.707616246929803</c:v>
                </c:pt>
                <c:pt idx="24">
                  <c:v>39.719161673586903</c:v>
                </c:pt>
                <c:pt idx="25">
                  <c:v>37.8117662920586</c:v>
                </c:pt>
                <c:pt idx="26">
                  <c:v>36.018741315518596</c:v>
                </c:pt>
                <c:pt idx="27">
                  <c:v>34.381235485797603</c:v>
                </c:pt>
                <c:pt idx="28">
                  <c:v>32.950523500591601</c:v>
                </c:pt>
                <c:pt idx="29">
                  <c:v>31.754409889507901</c:v>
                </c:pt>
              </c:numCache>
            </c:numRef>
          </c:yVal>
          <c:smooth val="1"/>
        </c:ser>
        <c:ser>
          <c:idx val="7"/>
          <c:order val="7"/>
          <c:tx>
            <c:v>référence</c:v>
          </c:tx>
          <c:spPr>
            <a:ln w="2222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'Lobbato(inf)'!$B$2:$B$31</c:f>
              <c:numCache>
                <c:formatCode>0.000000</c:formatCode>
                <c:ptCount val="30"/>
                <c:pt idx="0">
                  <c:v>3.0479999999999999E-3</c:v>
                </c:pt>
                <c:pt idx="1">
                  <c:v>9.1439999999999994E-3</c:v>
                </c:pt>
                <c:pt idx="2">
                  <c:v>1.524E-2</c:v>
                </c:pt>
                <c:pt idx="3">
                  <c:v>2.1335999999999997E-2</c:v>
                </c:pt>
                <c:pt idx="4">
                  <c:v>2.7431999999999998E-2</c:v>
                </c:pt>
                <c:pt idx="5">
                  <c:v>3.3528000000000002E-2</c:v>
                </c:pt>
                <c:pt idx="6">
                  <c:v>3.9623999999999999E-2</c:v>
                </c:pt>
                <c:pt idx="7">
                  <c:v>4.5720000000000004E-2</c:v>
                </c:pt>
                <c:pt idx="8">
                  <c:v>5.1816000000000001E-2</c:v>
                </c:pt>
                <c:pt idx="9">
                  <c:v>5.7911999999999998E-2</c:v>
                </c:pt>
                <c:pt idx="10">
                  <c:v>6.4007999999999995E-2</c:v>
                </c:pt>
                <c:pt idx="11">
                  <c:v>7.0104E-2</c:v>
                </c:pt>
                <c:pt idx="12">
                  <c:v>7.619999999999999E-2</c:v>
                </c:pt>
                <c:pt idx="13">
                  <c:v>8.2295999999999994E-2</c:v>
                </c:pt>
                <c:pt idx="14">
                  <c:v>8.8391999999999998E-2</c:v>
                </c:pt>
                <c:pt idx="15">
                  <c:v>9.4487999999999989E-2</c:v>
                </c:pt>
                <c:pt idx="16">
                  <c:v>0.10058399999999999</c:v>
                </c:pt>
                <c:pt idx="17">
                  <c:v>0.10668</c:v>
                </c:pt>
                <c:pt idx="18">
                  <c:v>0.11277599999999999</c:v>
                </c:pt>
                <c:pt idx="19">
                  <c:v>0.11887199999999999</c:v>
                </c:pt>
                <c:pt idx="20">
                  <c:v>0.124968</c:v>
                </c:pt>
                <c:pt idx="21">
                  <c:v>0.13106399999999999</c:v>
                </c:pt>
                <c:pt idx="22">
                  <c:v>0.13716</c:v>
                </c:pt>
                <c:pt idx="23">
                  <c:v>0.14325599999999999</c:v>
                </c:pt>
                <c:pt idx="24">
                  <c:v>0.14935199999999998</c:v>
                </c:pt>
                <c:pt idx="25">
                  <c:v>0.155448</c:v>
                </c:pt>
                <c:pt idx="26">
                  <c:v>0.16154399999999999</c:v>
                </c:pt>
                <c:pt idx="27">
                  <c:v>0.16763999999999998</c:v>
                </c:pt>
                <c:pt idx="28">
                  <c:v>0.173736</c:v>
                </c:pt>
                <c:pt idx="29">
                  <c:v>0.17983199999999999</c:v>
                </c:pt>
              </c:numCache>
            </c:numRef>
          </c:xVal>
          <c:yVal>
            <c:numRef>
              <c:f>'Lobbato(inf)'!$L$2:$L$31</c:f>
              <c:numCache>
                <c:formatCode>0.00E+00</c:formatCode>
                <c:ptCount val="30"/>
                <c:pt idx="0">
                  <c:v>35.673965705510099</c:v>
                </c:pt>
                <c:pt idx="1">
                  <c:v>49.843559534008499</c:v>
                </c:pt>
                <c:pt idx="2">
                  <c:v>57.6757888677704</c:v>
                </c:pt>
                <c:pt idx="3">
                  <c:v>62.418873182432698</c:v>
                </c:pt>
                <c:pt idx="4">
                  <c:v>65.306526088036307</c:v>
                </c:pt>
                <c:pt idx="5">
                  <c:v>66.962139526932106</c:v>
                </c:pt>
                <c:pt idx="6">
                  <c:v>67.749342694310002</c:v>
                </c:pt>
                <c:pt idx="7">
                  <c:v>67.899111727097306</c:v>
                </c:pt>
                <c:pt idx="8">
                  <c:v>67.566808461310302</c:v>
                </c:pt>
                <c:pt idx="9">
                  <c:v>66.861399456218095</c:v>
                </c:pt>
                <c:pt idx="10">
                  <c:v>65.861850168734193</c:v>
                </c:pt>
                <c:pt idx="11">
                  <c:v>64.626962736826599</c:v>
                </c:pt>
                <c:pt idx="12">
                  <c:v>63.2015976374404</c:v>
                </c:pt>
                <c:pt idx="13">
                  <c:v>61.620782914248899</c:v>
                </c:pt>
                <c:pt idx="14">
                  <c:v>59.9125342545465</c:v>
                </c:pt>
                <c:pt idx="15">
                  <c:v>58.099862796916902</c:v>
                </c:pt>
                <c:pt idx="16">
                  <c:v>56.202260845849501</c:v>
                </c:pt>
                <c:pt idx="17">
                  <c:v>54.236850431314899</c:v>
                </c:pt>
                <c:pt idx="18">
                  <c:v>52.219318342779303</c:v>
                </c:pt>
                <c:pt idx="19">
                  <c:v>50.1647248656271</c:v>
                </c:pt>
                <c:pt idx="20">
                  <c:v>48.088251880399099</c:v>
                </c:pt>
                <c:pt idx="21">
                  <c:v>46.005943731829802</c:v>
                </c:pt>
                <c:pt idx="22">
                  <c:v>43.935488228369302</c:v>
                </c:pt>
                <c:pt idx="23">
                  <c:v>41.897083494435201</c:v>
                </c:pt>
                <c:pt idx="24">
                  <c:v>39.914438052247398</c:v>
                </c:pt>
                <c:pt idx="25">
                  <c:v>38.015955613946602</c:v>
                </c:pt>
                <c:pt idx="26">
                  <c:v>36.236161677086798</c:v>
                </c:pt>
                <c:pt idx="27">
                  <c:v>34.617434655715499</c:v>
                </c:pt>
                <c:pt idx="28">
                  <c:v>33.212107261538698</c:v>
                </c:pt>
                <c:pt idx="29">
                  <c:v>32.065434117392101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341080"/>
        <c:axId val="154347352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N_Lobatto = 3</c:v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'Lobbato(inf)'!$B$2:$B$31</c15:sqref>
                        </c15:formulaRef>
                      </c:ext>
                    </c:extLst>
                    <c:numCache>
                      <c:formatCode>0.000000</c:formatCode>
                      <c:ptCount val="30"/>
                      <c:pt idx="0">
                        <c:v>3.0479999999999999E-3</c:v>
                      </c:pt>
                      <c:pt idx="1">
                        <c:v>9.1439999999999994E-3</c:v>
                      </c:pt>
                      <c:pt idx="2">
                        <c:v>1.524E-2</c:v>
                      </c:pt>
                      <c:pt idx="3">
                        <c:v>2.1335999999999997E-2</c:v>
                      </c:pt>
                      <c:pt idx="4">
                        <c:v>2.7431999999999998E-2</c:v>
                      </c:pt>
                      <c:pt idx="5">
                        <c:v>3.3528000000000002E-2</c:v>
                      </c:pt>
                      <c:pt idx="6">
                        <c:v>3.9623999999999999E-2</c:v>
                      </c:pt>
                      <c:pt idx="7">
                        <c:v>4.5720000000000004E-2</c:v>
                      </c:pt>
                      <c:pt idx="8">
                        <c:v>5.1816000000000001E-2</c:v>
                      </c:pt>
                      <c:pt idx="9">
                        <c:v>5.7911999999999998E-2</c:v>
                      </c:pt>
                      <c:pt idx="10">
                        <c:v>6.4007999999999995E-2</c:v>
                      </c:pt>
                      <c:pt idx="11">
                        <c:v>7.0104E-2</c:v>
                      </c:pt>
                      <c:pt idx="12">
                        <c:v>7.619999999999999E-2</c:v>
                      </c:pt>
                      <c:pt idx="13">
                        <c:v>8.2295999999999994E-2</c:v>
                      </c:pt>
                      <c:pt idx="14">
                        <c:v>8.8391999999999998E-2</c:v>
                      </c:pt>
                      <c:pt idx="15">
                        <c:v>9.4487999999999989E-2</c:v>
                      </c:pt>
                      <c:pt idx="16">
                        <c:v>0.10058399999999999</c:v>
                      </c:pt>
                      <c:pt idx="17">
                        <c:v>0.10668</c:v>
                      </c:pt>
                      <c:pt idx="18">
                        <c:v>0.11277599999999999</c:v>
                      </c:pt>
                      <c:pt idx="19">
                        <c:v>0.11887199999999999</c:v>
                      </c:pt>
                      <c:pt idx="20">
                        <c:v>0.124968</c:v>
                      </c:pt>
                      <c:pt idx="21">
                        <c:v>0.13106399999999999</c:v>
                      </c:pt>
                      <c:pt idx="22">
                        <c:v>0.13716</c:v>
                      </c:pt>
                      <c:pt idx="23">
                        <c:v>0.14325599999999999</c:v>
                      </c:pt>
                      <c:pt idx="24">
                        <c:v>0.14935199999999998</c:v>
                      </c:pt>
                      <c:pt idx="25">
                        <c:v>0.155448</c:v>
                      </c:pt>
                      <c:pt idx="26">
                        <c:v>0.16154399999999999</c:v>
                      </c:pt>
                      <c:pt idx="27">
                        <c:v>0.16763999999999998</c:v>
                      </c:pt>
                      <c:pt idx="28">
                        <c:v>0.173736</c:v>
                      </c:pt>
                      <c:pt idx="29">
                        <c:v>0.17983199999999999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'Lobbato(inf)'!$C$2:$C$31</c15:sqref>
                        </c15:formulaRef>
                      </c:ext>
                    </c:extLst>
                    <c:numCache>
                      <c:formatCode>0.00E+00</c:formatCode>
                      <c:ptCount val="30"/>
                      <c:pt idx="0">
                        <c:v>3.4672219751653399</c:v>
                      </c:pt>
                      <c:pt idx="1">
                        <c:v>6.8229525339337398</c:v>
                      </c:pt>
                      <c:pt idx="2">
                        <c:v>10.0630751963031</c:v>
                      </c:pt>
                      <c:pt idx="3">
                        <c:v>13.185105366056099</c:v>
                      </c:pt>
                      <c:pt idx="4">
                        <c:v>16.1880296850278</c:v>
                      </c:pt>
                      <c:pt idx="5">
                        <c:v>19.072119737653999</c:v>
                      </c:pt>
                      <c:pt idx="6">
                        <c:v>21.838735208059799</c:v>
                      </c:pt>
                      <c:pt idx="7">
                        <c:v>24.490128629594299</c:v>
                      </c:pt>
                      <c:pt idx="8">
                        <c:v>27.029260652390299</c:v>
                      </c:pt>
                      <c:pt idx="9">
                        <c:v>29.459631716728701</c:v>
                      </c:pt>
                      <c:pt idx="10">
                        <c:v>31.785133416956501</c:v>
                      </c:pt>
                      <c:pt idx="11">
                        <c:v>34.009920785442503</c:v>
                      </c:pt>
                      <c:pt idx="12">
                        <c:v>36.138305225992298</c:v>
                      </c:pt>
                      <c:pt idx="13">
                        <c:v>38.174666823701699</c:v>
                      </c:pt>
                      <c:pt idx="14">
                        <c:v>40.1233841643188</c:v>
                      </c:pt>
                      <c:pt idx="15">
                        <c:v>41.988779514127998</c:v>
                      </c:pt>
                      <c:pt idx="16">
                        <c:v>43.775077151470398</c:v>
                      </c:pt>
                      <c:pt idx="17">
                        <c:v>45.486372727816097</c:v>
                      </c:pt>
                      <c:pt idx="18">
                        <c:v>47.126611710808803</c:v>
                      </c:pt>
                      <c:pt idx="19">
                        <c:v>48.699575180557503</c:v>
                      </c:pt>
                      <c:pt idx="20">
                        <c:v>50.208871483671501</c:v>
                      </c:pt>
                      <c:pt idx="21">
                        <c:v>51.657932477710297</c:v>
                      </c:pt>
                      <c:pt idx="22">
                        <c:v>53.050013310365699</c:v>
                      </c:pt>
                      <c:pt idx="23">
                        <c:v>54.388194866893301</c:v>
                      </c:pt>
                      <c:pt idx="24">
                        <c:v>55.675388183952698</c:v>
                      </c:pt>
                      <c:pt idx="25">
                        <c:v>56.914340268343601</c:v>
                      </c:pt>
                      <c:pt idx="26">
                        <c:v>58.107640876785702</c:v>
                      </c:pt>
                      <c:pt idx="27">
                        <c:v>59.257729910246198</c:v>
                      </c:pt>
                      <c:pt idx="28">
                        <c:v>60.366905155995497</c:v>
                      </c:pt>
                      <c:pt idx="29">
                        <c:v>61.437330175185103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6"/>
                <c:order val="6"/>
                <c:tx>
                  <c:v>N_Lobatto = 15</c:v>
                </c:tx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'Lobbato(inf)'!$B$2:$B$31</c15:sqref>
                        </c15:formulaRef>
                      </c:ext>
                    </c:extLst>
                    <c:numCache>
                      <c:formatCode>0.000000</c:formatCode>
                      <c:ptCount val="30"/>
                      <c:pt idx="0">
                        <c:v>3.0479999999999999E-3</c:v>
                      </c:pt>
                      <c:pt idx="1">
                        <c:v>9.1439999999999994E-3</c:v>
                      </c:pt>
                      <c:pt idx="2">
                        <c:v>1.524E-2</c:v>
                      </c:pt>
                      <c:pt idx="3">
                        <c:v>2.1335999999999997E-2</c:v>
                      </c:pt>
                      <c:pt idx="4">
                        <c:v>2.7431999999999998E-2</c:v>
                      </c:pt>
                      <c:pt idx="5">
                        <c:v>3.3528000000000002E-2</c:v>
                      </c:pt>
                      <c:pt idx="6">
                        <c:v>3.9623999999999999E-2</c:v>
                      </c:pt>
                      <c:pt idx="7">
                        <c:v>4.5720000000000004E-2</c:v>
                      </c:pt>
                      <c:pt idx="8">
                        <c:v>5.1816000000000001E-2</c:v>
                      </c:pt>
                      <c:pt idx="9">
                        <c:v>5.7911999999999998E-2</c:v>
                      </c:pt>
                      <c:pt idx="10">
                        <c:v>6.4007999999999995E-2</c:v>
                      </c:pt>
                      <c:pt idx="11">
                        <c:v>7.0104E-2</c:v>
                      </c:pt>
                      <c:pt idx="12">
                        <c:v>7.619999999999999E-2</c:v>
                      </c:pt>
                      <c:pt idx="13">
                        <c:v>8.2295999999999994E-2</c:v>
                      </c:pt>
                      <c:pt idx="14">
                        <c:v>8.8391999999999998E-2</c:v>
                      </c:pt>
                      <c:pt idx="15">
                        <c:v>9.4487999999999989E-2</c:v>
                      </c:pt>
                      <c:pt idx="16">
                        <c:v>0.10058399999999999</c:v>
                      </c:pt>
                      <c:pt idx="17">
                        <c:v>0.10668</c:v>
                      </c:pt>
                      <c:pt idx="18">
                        <c:v>0.11277599999999999</c:v>
                      </c:pt>
                      <c:pt idx="19">
                        <c:v>0.11887199999999999</c:v>
                      </c:pt>
                      <c:pt idx="20">
                        <c:v>0.124968</c:v>
                      </c:pt>
                      <c:pt idx="21">
                        <c:v>0.13106399999999999</c:v>
                      </c:pt>
                      <c:pt idx="22">
                        <c:v>0.13716</c:v>
                      </c:pt>
                      <c:pt idx="23">
                        <c:v>0.14325599999999999</c:v>
                      </c:pt>
                      <c:pt idx="24">
                        <c:v>0.14935199999999998</c:v>
                      </c:pt>
                      <c:pt idx="25">
                        <c:v>0.155448</c:v>
                      </c:pt>
                      <c:pt idx="26">
                        <c:v>0.16154399999999999</c:v>
                      </c:pt>
                      <c:pt idx="27">
                        <c:v>0.16763999999999998</c:v>
                      </c:pt>
                      <c:pt idx="28">
                        <c:v>0.173736</c:v>
                      </c:pt>
                      <c:pt idx="29">
                        <c:v>0.17983199999999999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'Lobbato(inf)'!$I$2:$I$31</c15:sqref>
                        </c15:formulaRef>
                      </c:ext>
                    </c:extLst>
                    <c:numCache>
                      <c:formatCode>0.00E+00</c:formatCode>
                      <c:ptCount val="30"/>
                      <c:pt idx="0">
                        <c:v>35.2258521592262</c:v>
                      </c:pt>
                      <c:pt idx="1">
                        <c:v>50.6077664825239</c:v>
                      </c:pt>
                      <c:pt idx="2">
                        <c:v>58.292529794374701</c:v>
                      </c:pt>
                      <c:pt idx="3">
                        <c:v>62.638045842371703</c:v>
                      </c:pt>
                      <c:pt idx="4">
                        <c:v>65.250294603666902</c:v>
                      </c:pt>
                      <c:pt idx="5">
                        <c:v>66.775963686476999</c:v>
                      </c:pt>
                      <c:pt idx="6">
                        <c:v>67.523989775447205</c:v>
                      </c:pt>
                      <c:pt idx="7">
                        <c:v>67.676427961563206</c:v>
                      </c:pt>
                      <c:pt idx="8">
                        <c:v>67.359511923125794</c:v>
                      </c:pt>
                      <c:pt idx="9">
                        <c:v>66.668549003523196</c:v>
                      </c:pt>
                      <c:pt idx="10">
                        <c:v>65.677932279989307</c:v>
                      </c:pt>
                      <c:pt idx="11">
                        <c:v>64.446331342281297</c:v>
                      </c:pt>
                      <c:pt idx="12">
                        <c:v>63.020172089048003</c:v>
                      </c:pt>
                      <c:pt idx="13">
                        <c:v>61.436337843279397</c:v>
                      </c:pt>
                      <c:pt idx="14">
                        <c:v>59.724379153216503</c:v>
                      </c:pt>
                      <c:pt idx="15">
                        <c:v>57.908343141124</c:v>
                      </c:pt>
                      <c:pt idx="16">
                        <c:v>56.008290279722402</c:v>
                      </c:pt>
                      <c:pt idx="17">
                        <c:v>54.041557427965301</c:v>
                      </c:pt>
                      <c:pt idx="18">
                        <c:v>52.023823710324201</c:v>
                      </c:pt>
                      <c:pt idx="19">
                        <c:v>49.970034185962199</c:v>
                      </c:pt>
                      <c:pt idx="20">
                        <c:v>47.895234458452698</c:v>
                      </c:pt>
                      <c:pt idx="21">
                        <c:v>45.815367744694797</c:v>
                      </c:pt>
                      <c:pt idx="22">
                        <c:v>43.748084798687401</c:v>
                      </c:pt>
                      <c:pt idx="23">
                        <c:v>41.7136166846118</c:v>
                      </c:pt>
                      <c:pt idx="24">
                        <c:v>39.735760806680801</c:v>
                      </c:pt>
                      <c:pt idx="25">
                        <c:v>37.843031841839498</c:v>
                      </c:pt>
                      <c:pt idx="26">
                        <c:v>36.070031168520501</c:v>
                      </c:pt>
                      <c:pt idx="27">
                        <c:v>34.459090645494499</c:v>
                      </c:pt>
                      <c:pt idx="28">
                        <c:v>33.062248076892303</c:v>
                      </c:pt>
                      <c:pt idx="29">
                        <c:v>31.854527870702199</c:v>
                      </c:pt>
                    </c:numCache>
                  </c:numRef>
                </c:yVal>
                <c:smooth val="1"/>
              </c15:ser>
            </c15:filteredScatterSeries>
          </c:ext>
        </c:extLst>
      </c:scatterChart>
      <c:valAx>
        <c:axId val="154341080"/>
        <c:scaling>
          <c:orientation val="minMax"/>
          <c:max val="0.18500000000000003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x[m]</a:t>
                </a:r>
              </a:p>
            </c:rich>
          </c:tx>
          <c:layout>
            <c:manualLayout>
              <c:xMode val="edge"/>
              <c:yMode val="edge"/>
              <c:x val="0.53751057424903281"/>
              <c:y val="0.896612723687413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47352"/>
        <c:crosses val="autoZero"/>
        <c:crossBetween val="midCat"/>
      </c:valAx>
      <c:valAx>
        <c:axId val="154347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 smtClean="0"/>
                  <a:t>Gradient de la température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43410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124675835314061"/>
          <c:y val="0.63277321779762152"/>
          <c:w val="0.65303727690085445"/>
          <c:h val="0.1568031639339158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524133053846429"/>
          <c:y val="5.7761914157085731E-2"/>
          <c:w val="0.73804929817523679"/>
          <c:h val="0.70848034458040743"/>
        </c:manualLayout>
      </c:layout>
      <c:scatterChart>
        <c:scatterStyle val="smoothMarker"/>
        <c:varyColors val="0"/>
        <c:ser>
          <c:idx val="0"/>
          <c:order val="0"/>
          <c:tx>
            <c:v> paroi supérieure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'Lobbato(sup)'!$N$37:$N$45</c:f>
              <c:numCache>
                <c:formatCode>General</c:formatCode>
                <c:ptCount val="9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  <c:pt idx="8">
                  <c:v>19</c:v>
                </c:pt>
              </c:numCache>
            </c:numRef>
          </c:xVal>
          <c:yVal>
            <c:numRef>
              <c:f>'Lobbato(sup)'!$O$37:$O$45</c:f>
              <c:numCache>
                <c:formatCode>0.00%</c:formatCode>
                <c:ptCount val="9"/>
                <c:pt idx="0">
                  <c:v>0.39580141779971373</c:v>
                </c:pt>
                <c:pt idx="1">
                  <c:v>0.27519312541202595</c:v>
                </c:pt>
                <c:pt idx="2">
                  <c:v>4.700203774182736E-2</c:v>
                </c:pt>
                <c:pt idx="3">
                  <c:v>9.4712069473856155E-3</c:v>
                </c:pt>
                <c:pt idx="4">
                  <c:v>1.3639121381945361E-2</c:v>
                </c:pt>
                <c:pt idx="5">
                  <c:v>1.279903995661864E-2</c:v>
                </c:pt>
                <c:pt idx="6">
                  <c:v>1.2152239755404961E-2</c:v>
                </c:pt>
                <c:pt idx="7">
                  <c:v>1.234076257380019E-2</c:v>
                </c:pt>
                <c:pt idx="8">
                  <c:v>1.2345355847446803E-2</c:v>
                </c:pt>
              </c:numCache>
            </c:numRef>
          </c:yVal>
          <c:smooth val="1"/>
        </c:ser>
        <c:ser>
          <c:idx val="1"/>
          <c:order val="1"/>
          <c:tx>
            <c:v> paroi inférieure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'Lobbato(inf)'!$N$37:$N$45</c:f>
              <c:numCache>
                <c:formatCode>General</c:formatCode>
                <c:ptCount val="9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  <c:pt idx="8">
                  <c:v>19</c:v>
                </c:pt>
              </c:numCache>
            </c:numRef>
          </c:xVal>
          <c:yVal>
            <c:numRef>
              <c:f>'Lobbato(inf)'!$O$37:$O$45</c:f>
              <c:numCache>
                <c:formatCode>0.00%</c:formatCode>
                <c:ptCount val="9"/>
                <c:pt idx="0">
                  <c:v>0.55454502821781981</c:v>
                </c:pt>
                <c:pt idx="1">
                  <c:v>0.3388768767355464</c:v>
                </c:pt>
                <c:pt idx="2">
                  <c:v>0.15372735644685998</c:v>
                </c:pt>
                <c:pt idx="3">
                  <c:v>6.3415249834180842E-2</c:v>
                </c:pt>
                <c:pt idx="4">
                  <c:v>2.5769228717525718E-2</c:v>
                </c:pt>
                <c:pt idx="5">
                  <c:v>1.047561051478268E-2</c:v>
                </c:pt>
                <c:pt idx="6">
                  <c:v>4.8894241653919535E-3</c:v>
                </c:pt>
                <c:pt idx="7">
                  <c:v>3.7931117814776118E-3</c:v>
                </c:pt>
                <c:pt idx="8">
                  <c:v>3.7914133644215658E-3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342648"/>
        <c:axId val="154345784"/>
      </c:scatterChart>
      <c:valAx>
        <c:axId val="154342648"/>
        <c:scaling>
          <c:orientation val="minMax"/>
          <c:max val="19"/>
          <c:min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fr-FR"/>
                  <a:t>Nombre des points de Lobatto</a:t>
                </a:r>
              </a:p>
            </c:rich>
          </c:tx>
          <c:layout>
            <c:manualLayout>
              <c:xMode val="edge"/>
              <c:yMode val="edge"/>
              <c:x val="0.30824448700781398"/>
              <c:y val="0.8890891329032422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54345784"/>
        <c:crosses val="autoZero"/>
        <c:crossBetween val="midCat"/>
        <c:majorUnit val="2"/>
      </c:valAx>
      <c:valAx>
        <c:axId val="154345784"/>
        <c:scaling>
          <c:orientation val="minMax"/>
          <c:max val="0.150000000000000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Erreur relative</a:t>
                </a:r>
              </a:p>
            </c:rich>
          </c:tx>
          <c:layout>
            <c:manualLayout>
              <c:xMode val="edge"/>
              <c:yMode val="edge"/>
              <c:x val="3.171250571222195E-2"/>
              <c:y val="0.2404642059967818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54342648"/>
        <c:crosses val="autoZero"/>
        <c:crossBetween val="midCat"/>
        <c:majorUnit val="3.0000000000000006E-2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3673350622348026"/>
          <c:y val="6.5082980800520662E-2"/>
          <c:w val="0.38758067736024238"/>
          <c:h val="0.14483287977112552"/>
        </c:manualLayout>
      </c:layout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  <a:effectLst/>
      </c:spPr>
      <c:txPr>
        <a:bodyPr rot="0" vert="horz"/>
        <a:lstStyle/>
        <a:p>
          <a:pPr>
            <a:defRPr b="0"/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fr-FR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549627986861481"/>
          <c:y val="5.1253616077033666E-2"/>
          <c:w val="0.70537888672401072"/>
          <c:h val="0.66769654932085654"/>
        </c:manualLayout>
      </c:layout>
      <c:scatterChart>
        <c:scatterStyle val="smoothMarker"/>
        <c:varyColors val="0"/>
        <c:ser>
          <c:idx val="0"/>
          <c:order val="0"/>
          <c:tx>
            <c:v>Lobatto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509E2F"/>
                </a:solidFill>
              </a:ln>
              <a:effectLst/>
            </c:spPr>
          </c:marker>
          <c:xVal>
            <c:numRef>
              <c:f>'Lobbato(sup)'!$N$50:$N$58</c:f>
              <c:numCache>
                <c:formatCode>General</c:formatCode>
                <c:ptCount val="9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  <c:pt idx="8">
                  <c:v>19</c:v>
                </c:pt>
              </c:numCache>
            </c:numRef>
          </c:xVal>
          <c:yVal>
            <c:numRef>
              <c:f>'Lobbato(sup)'!$O$50:$O$58</c:f>
              <c:numCache>
                <c:formatCode>General</c:formatCode>
                <c:ptCount val="9"/>
                <c:pt idx="0">
                  <c:v>0.35944199562099999</c:v>
                </c:pt>
                <c:pt idx="1">
                  <c:v>0.46467399597199999</c:v>
                </c:pt>
                <c:pt idx="2">
                  <c:v>0.61145901680000003</c:v>
                </c:pt>
                <c:pt idx="3">
                  <c:v>0.67186307907099996</c:v>
                </c:pt>
                <c:pt idx="4">
                  <c:v>0.815541028976</c:v>
                </c:pt>
                <c:pt idx="5">
                  <c:v>1.0011518001599999</c:v>
                </c:pt>
                <c:pt idx="6">
                  <c:v>1.15738797188</c:v>
                </c:pt>
                <c:pt idx="7">
                  <c:v>1.3173899650600001</c:v>
                </c:pt>
                <c:pt idx="8">
                  <c:v>1.52034020424</c:v>
                </c:pt>
              </c:numCache>
            </c:numRef>
          </c:yVal>
          <c:smooth val="1"/>
        </c:ser>
        <c:ser>
          <c:idx val="1"/>
          <c:order val="1"/>
          <c:tx>
            <c:v>Référence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'Lobbato(sup)'!$N$50:$N$58</c:f>
              <c:numCache>
                <c:formatCode>General</c:formatCode>
                <c:ptCount val="9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  <c:pt idx="8">
                  <c:v>19</c:v>
                </c:pt>
              </c:numCache>
            </c:numRef>
          </c:xVal>
          <c:yVal>
            <c:numRef>
              <c:f>'Lobbato(sup)'!$P$50:$P$58</c:f>
              <c:numCache>
                <c:formatCode>General</c:formatCode>
                <c:ptCount val="9"/>
                <c:pt idx="0">
                  <c:v>18.029001950000001</c:v>
                </c:pt>
                <c:pt idx="1">
                  <c:v>18.029001950000001</c:v>
                </c:pt>
                <c:pt idx="2">
                  <c:v>18.029001950000001</c:v>
                </c:pt>
                <c:pt idx="3">
                  <c:v>18.029001950000001</c:v>
                </c:pt>
                <c:pt idx="4">
                  <c:v>18.029001950000001</c:v>
                </c:pt>
                <c:pt idx="5">
                  <c:v>18.029001950000001</c:v>
                </c:pt>
                <c:pt idx="6">
                  <c:v>18.029001950000001</c:v>
                </c:pt>
                <c:pt idx="7">
                  <c:v>18.029001950000001</c:v>
                </c:pt>
                <c:pt idx="8">
                  <c:v>18.029001950000001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348528"/>
        <c:axId val="154346568"/>
      </c:scatterChart>
      <c:valAx>
        <c:axId val="154348528"/>
        <c:scaling>
          <c:orientation val="minMax"/>
          <c:max val="19"/>
          <c:min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title>
          <c:tx>
            <c:rich>
              <a:bodyPr rot="0" vert="horz"/>
              <a:lstStyle/>
              <a:p>
                <a:pPr algn="ctr" rtl="0">
                  <a:defRPr/>
                </a:pPr>
                <a:r>
                  <a:rPr lang="fr-FR"/>
                  <a:t>Nombre des points de Lobatto</a:t>
                </a:r>
              </a:p>
            </c:rich>
          </c:tx>
          <c:layout>
            <c:manualLayout>
              <c:xMode val="edge"/>
              <c:yMode val="edge"/>
              <c:x val="0.31504912952073799"/>
              <c:y val="0.8637419185376656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54346568"/>
        <c:crosses val="autoZero"/>
        <c:crossBetween val="midCat"/>
        <c:majorUnit val="2"/>
      </c:valAx>
      <c:valAx>
        <c:axId val="15434656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Temps [s]</a:t>
                </a:r>
              </a:p>
            </c:rich>
          </c:tx>
          <c:layout>
            <c:manualLayout>
              <c:xMode val="edge"/>
              <c:yMode val="edge"/>
              <c:x val="4.8861098027962874E-2"/>
              <c:y val="0.2945497772334392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54348528"/>
        <c:crosses val="autoZero"/>
        <c:crossBetween val="midCat"/>
      </c:valAx>
      <c:spPr>
        <a:noFill/>
        <a:ln w="9525" cap="flat">
          <a:noFill/>
        </a:ln>
        <a:effectLst/>
      </c:spPr>
    </c:plotArea>
    <c:legend>
      <c:legendPos val="t"/>
      <c:layout>
        <c:manualLayout>
          <c:xMode val="edge"/>
          <c:yMode val="edge"/>
          <c:x val="0.60598754009591538"/>
          <c:y val="0.54018874064432154"/>
          <c:w val="0.3611032017266167"/>
          <c:h val="0.1879278757581270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vert="horz"/>
        <a:lstStyle/>
        <a:p>
          <a:pPr>
            <a:defRPr b="0"/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/>
      </a:pPr>
      <a:endParaRPr lang="fr-F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964230083826789"/>
          <c:y val="2.7620973170573319E-2"/>
          <c:w val="0.82751423670832736"/>
          <c:h val="0.80287163602262068"/>
        </c:manualLayout>
      </c:layout>
      <c:scatterChart>
        <c:scatterStyle val="smoothMarker"/>
        <c:varyColors val="0"/>
        <c:ser>
          <c:idx val="0"/>
          <c:order val="0"/>
          <c:tx>
            <c:v>Numerical</c:v>
          </c:tx>
          <c:spPr>
            <a:ln w="19050" cap="rnd">
              <a:solidFill>
                <a:srgbClr val="E75113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'Lobe inf'!$A$3:$A$34</c:f>
              <c:numCache>
                <c:formatCode>0.00</c:formatCode>
                <c:ptCount val="32"/>
                <c:pt idx="0">
                  <c:v>109.76562499999901</c:v>
                </c:pt>
                <c:pt idx="1">
                  <c:v>114.296875</c:v>
                </c:pt>
                <c:pt idx="2">
                  <c:v>118.82812499999901</c:v>
                </c:pt>
                <c:pt idx="3">
                  <c:v>123.35937499999901</c:v>
                </c:pt>
                <c:pt idx="4">
                  <c:v>127.89062499999901</c:v>
                </c:pt>
                <c:pt idx="5">
                  <c:v>132.42187499999901</c:v>
                </c:pt>
                <c:pt idx="6">
                  <c:v>136.953125</c:v>
                </c:pt>
                <c:pt idx="7">
                  <c:v>141.484375</c:v>
                </c:pt>
                <c:pt idx="8">
                  <c:v>146.015625</c:v>
                </c:pt>
                <c:pt idx="9">
                  <c:v>150.546875</c:v>
                </c:pt>
                <c:pt idx="10">
                  <c:v>155.078125</c:v>
                </c:pt>
                <c:pt idx="11">
                  <c:v>159.609375</c:v>
                </c:pt>
                <c:pt idx="12">
                  <c:v>164.140625</c:v>
                </c:pt>
                <c:pt idx="13">
                  <c:v>168.671875</c:v>
                </c:pt>
                <c:pt idx="14">
                  <c:v>173.203125</c:v>
                </c:pt>
                <c:pt idx="15">
                  <c:v>177.734375</c:v>
                </c:pt>
                <c:pt idx="16">
                  <c:v>182.265625</c:v>
                </c:pt>
                <c:pt idx="17">
                  <c:v>186.796875</c:v>
                </c:pt>
                <c:pt idx="18">
                  <c:v>191.328125</c:v>
                </c:pt>
                <c:pt idx="19">
                  <c:v>195.859375</c:v>
                </c:pt>
                <c:pt idx="20">
                  <c:v>200.390625</c:v>
                </c:pt>
                <c:pt idx="21">
                  <c:v>204.921875</c:v>
                </c:pt>
                <c:pt idx="22">
                  <c:v>209.453125</c:v>
                </c:pt>
                <c:pt idx="23">
                  <c:v>213.984375</c:v>
                </c:pt>
                <c:pt idx="24">
                  <c:v>218.515625</c:v>
                </c:pt>
                <c:pt idx="25">
                  <c:v>223.046875</c:v>
                </c:pt>
                <c:pt idx="26">
                  <c:v>227.578125</c:v>
                </c:pt>
                <c:pt idx="27">
                  <c:v>232.109375</c:v>
                </c:pt>
                <c:pt idx="28">
                  <c:v>236.640625</c:v>
                </c:pt>
                <c:pt idx="29">
                  <c:v>241.171875</c:v>
                </c:pt>
                <c:pt idx="30">
                  <c:v>245.703125</c:v>
                </c:pt>
                <c:pt idx="31">
                  <c:v>250.234375</c:v>
                </c:pt>
              </c:numCache>
            </c:numRef>
          </c:xVal>
          <c:yVal>
            <c:numRef>
              <c:f>'Lobe inf'!$B$3:$B$34</c:f>
              <c:numCache>
                <c:formatCode>0.00E+00</c:formatCode>
                <c:ptCount val="32"/>
                <c:pt idx="0">
                  <c:v>0.26290494388455299</c:v>
                </c:pt>
                <c:pt idx="1">
                  <c:v>0.419726073857011</c:v>
                </c:pt>
                <c:pt idx="2">
                  <c:v>0.58056766803864102</c:v>
                </c:pt>
                <c:pt idx="3">
                  <c:v>0.747683772276866</c:v>
                </c:pt>
                <c:pt idx="4">
                  <c:v>0.92283229943576395</c:v>
                </c:pt>
                <c:pt idx="5">
                  <c:v>1.1073466236607601</c:v>
                </c:pt>
                <c:pt idx="6">
                  <c:v>1.3019103627056401</c:v>
                </c:pt>
                <c:pt idx="7">
                  <c:v>1.5062807002079599</c:v>
                </c:pt>
                <c:pt idx="8">
                  <c:v>1.7189474097225199</c:v>
                </c:pt>
                <c:pt idx="9">
                  <c:v>1.93673286750073</c:v>
                </c:pt>
                <c:pt idx="10">
                  <c:v>2.1543640357924598</c:v>
                </c:pt>
                <c:pt idx="11">
                  <c:v>2.3640850025716702</c:v>
                </c:pt>
                <c:pt idx="12">
                  <c:v>2.55542702899035</c:v>
                </c:pt>
                <c:pt idx="13">
                  <c:v>2.7153037296698699</c:v>
                </c:pt>
                <c:pt idx="14">
                  <c:v>2.82863168730651</c:v>
                </c:pt>
                <c:pt idx="15">
                  <c:v>2.8796581246994801</c:v>
                </c:pt>
                <c:pt idx="16">
                  <c:v>2.85406894775284</c:v>
                </c:pt>
                <c:pt idx="17">
                  <c:v>2.7417319934341502</c:v>
                </c:pt>
                <c:pt idx="18">
                  <c:v>2.5396317759831102</c:v>
                </c:pt>
                <c:pt idx="19">
                  <c:v>2.25427528788811</c:v>
                </c:pt>
                <c:pt idx="20">
                  <c:v>1.9027442318390799</c:v>
                </c:pt>
                <c:pt idx="21">
                  <c:v>1.5117604180114499</c:v>
                </c:pt>
                <c:pt idx="22">
                  <c:v>1.1146240039609401</c:v>
                </c:pt>
                <c:pt idx="23">
                  <c:v>0.74653371653920098</c:v>
                </c:pt>
                <c:pt idx="24">
                  <c:v>0.43935757544327603</c:v>
                </c:pt>
                <c:pt idx="25">
                  <c:v>0.217146856954753</c:v>
                </c:pt>
                <c:pt idx="26">
                  <c:v>9.3439635230418594E-2</c:v>
                </c:pt>
                <c:pt idx="27">
                  <c:v>7.0000000000000007E-2</c:v>
                </c:pt>
                <c:pt idx="28">
                  <c:v>7.0000000000000007E-2</c:v>
                </c:pt>
                <c:pt idx="29">
                  <c:v>7.0000000000000007E-2</c:v>
                </c:pt>
                <c:pt idx="30">
                  <c:v>7.0000000000000007E-2</c:v>
                </c:pt>
                <c:pt idx="31">
                  <c:v>7.0000000000000007E-2</c:v>
                </c:pt>
              </c:numCache>
            </c:numRef>
          </c:yVal>
          <c:smooth val="1"/>
        </c:ser>
        <c:ser>
          <c:idx val="1"/>
          <c:order val="1"/>
          <c:tx>
            <c:v>Experimental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6AB3"/>
              </a:solidFill>
              <a:ln w="9525">
                <a:solidFill>
                  <a:srgbClr val="006AB3"/>
                </a:solidFill>
              </a:ln>
              <a:effectLst/>
            </c:spPr>
          </c:marker>
          <c:xVal>
            <c:numRef>
              <c:f>'Lobe inf'!$D$3:$D$9</c:f>
              <c:numCache>
                <c:formatCode>0.00</c:formatCode>
                <c:ptCount val="7"/>
                <c:pt idx="0">
                  <c:v>125</c:v>
                </c:pt>
                <c:pt idx="1">
                  <c:v>145</c:v>
                </c:pt>
                <c:pt idx="2">
                  <c:v>165</c:v>
                </c:pt>
                <c:pt idx="3">
                  <c:v>185</c:v>
                </c:pt>
                <c:pt idx="4">
                  <c:v>205</c:v>
                </c:pt>
                <c:pt idx="5">
                  <c:v>225</c:v>
                </c:pt>
                <c:pt idx="6">
                  <c:v>235</c:v>
                </c:pt>
              </c:numCache>
            </c:numRef>
          </c:xVal>
          <c:yVal>
            <c:numRef>
              <c:f>'Lobe inf'!$E$3:$E$9</c:f>
              <c:numCache>
                <c:formatCode>0.000</c:formatCode>
                <c:ptCount val="7"/>
                <c:pt idx="0">
                  <c:v>0.95189999999999997</c:v>
                </c:pt>
                <c:pt idx="1">
                  <c:v>1.7321</c:v>
                </c:pt>
                <c:pt idx="2">
                  <c:v>2.6920000000000002</c:v>
                </c:pt>
                <c:pt idx="3">
                  <c:v>3.0206</c:v>
                </c:pt>
                <c:pt idx="4">
                  <c:v>1.8644999999999998</c:v>
                </c:pt>
                <c:pt idx="5">
                  <c:v>2.0000000000000573E-4</c:v>
                </c:pt>
                <c:pt idx="6">
                  <c:v>9.0000000000000011E-2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948848"/>
        <c:axId val="191952376"/>
      </c:scatterChart>
      <c:valAx>
        <c:axId val="191948848"/>
        <c:scaling>
          <c:orientation val="minMax"/>
          <c:max val="252.5"/>
          <c:min val="107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fr-FR"/>
                  <a:t>circumferential coordinates [degree]</a:t>
                </a:r>
              </a:p>
            </c:rich>
          </c:tx>
          <c:layout>
            <c:manualLayout>
              <c:xMode val="edge"/>
              <c:yMode val="edge"/>
              <c:x val="0.27760142945981076"/>
              <c:y val="0.92277875940509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91952376"/>
        <c:crosses val="autoZero"/>
        <c:crossBetween val="midCat"/>
        <c:majorUnit val="14.5"/>
      </c:valAx>
      <c:valAx>
        <c:axId val="191952376"/>
        <c:scaling>
          <c:orientation val="minMax"/>
          <c:min val="-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Pressure  (MPa)</a:t>
                </a:r>
              </a:p>
            </c:rich>
          </c:tx>
          <c:layout>
            <c:manualLayout>
              <c:xMode val="edge"/>
              <c:yMode val="edge"/>
              <c:x val="0"/>
              <c:y val="0.2860720178264263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91948848"/>
        <c:crosses val="autoZero"/>
        <c:crossBetween val="midCat"/>
      </c:valAx>
      <c:spPr>
        <a:noFill/>
        <a:ln>
          <a:solidFill>
            <a:srgbClr val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6465985582295527"/>
          <c:y val="6.6299356364004219E-2"/>
          <c:w val="0.28816319353808673"/>
          <c:h val="0.23870042209613493"/>
        </c:manualLayout>
      </c:layout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  <a:effectLst/>
      </c:spPr>
      <c:txPr>
        <a:bodyPr rot="0" vert="horz"/>
        <a:lstStyle/>
        <a:p>
          <a:pPr>
            <a:defRPr/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 b="1"/>
      </a:pPr>
      <a:endParaRPr lang="fr-FR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38029843631085"/>
          <c:y val="5.1360637212015177E-2"/>
          <c:w val="0.82101915221265354"/>
          <c:h val="0.74654975040905591"/>
        </c:manualLayout>
      </c:layout>
      <c:scatterChart>
        <c:scatterStyle val="smoothMarker"/>
        <c:varyColors val="0"/>
        <c:ser>
          <c:idx val="2"/>
          <c:order val="1"/>
          <c:tx>
            <c:v>Numerical</c:v>
          </c:tx>
          <c:spPr>
            <a:ln w="19050" cap="rnd">
              <a:solidFill>
                <a:srgbClr val="E75113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'Lobe inf'!$A$42:$A$73</c:f>
              <c:numCache>
                <c:formatCode>0.00</c:formatCode>
                <c:ptCount val="32"/>
                <c:pt idx="0">
                  <c:v>109.76562499999901</c:v>
                </c:pt>
                <c:pt idx="1">
                  <c:v>114.296875</c:v>
                </c:pt>
                <c:pt idx="2">
                  <c:v>118.82812499999901</c:v>
                </c:pt>
                <c:pt idx="3">
                  <c:v>123.35937499999901</c:v>
                </c:pt>
                <c:pt idx="4">
                  <c:v>127.89062499999901</c:v>
                </c:pt>
                <c:pt idx="5">
                  <c:v>132.42187499999901</c:v>
                </c:pt>
                <c:pt idx="6">
                  <c:v>136.953125</c:v>
                </c:pt>
                <c:pt idx="7">
                  <c:v>141.484375</c:v>
                </c:pt>
                <c:pt idx="8">
                  <c:v>146.015625</c:v>
                </c:pt>
                <c:pt idx="9">
                  <c:v>150.546875</c:v>
                </c:pt>
                <c:pt idx="10">
                  <c:v>155.078125</c:v>
                </c:pt>
                <c:pt idx="11">
                  <c:v>159.609375</c:v>
                </c:pt>
                <c:pt idx="12">
                  <c:v>164.140625</c:v>
                </c:pt>
                <c:pt idx="13">
                  <c:v>168.671875</c:v>
                </c:pt>
                <c:pt idx="14">
                  <c:v>173.203125</c:v>
                </c:pt>
                <c:pt idx="15">
                  <c:v>177.734375</c:v>
                </c:pt>
                <c:pt idx="16">
                  <c:v>182.265625</c:v>
                </c:pt>
                <c:pt idx="17">
                  <c:v>186.796875</c:v>
                </c:pt>
                <c:pt idx="18">
                  <c:v>191.328125</c:v>
                </c:pt>
                <c:pt idx="19">
                  <c:v>195.859375</c:v>
                </c:pt>
                <c:pt idx="20">
                  <c:v>200.390625</c:v>
                </c:pt>
                <c:pt idx="21">
                  <c:v>204.921875</c:v>
                </c:pt>
                <c:pt idx="22">
                  <c:v>209.453125</c:v>
                </c:pt>
                <c:pt idx="23">
                  <c:v>213.984375</c:v>
                </c:pt>
                <c:pt idx="24">
                  <c:v>218.515625</c:v>
                </c:pt>
                <c:pt idx="25">
                  <c:v>223.046875</c:v>
                </c:pt>
                <c:pt idx="26">
                  <c:v>227.578125</c:v>
                </c:pt>
                <c:pt idx="27">
                  <c:v>232.109375</c:v>
                </c:pt>
                <c:pt idx="28">
                  <c:v>236.640625</c:v>
                </c:pt>
                <c:pt idx="29">
                  <c:v>241.171875</c:v>
                </c:pt>
                <c:pt idx="30">
                  <c:v>245.703125</c:v>
                </c:pt>
                <c:pt idx="31">
                  <c:v>250.234375</c:v>
                </c:pt>
              </c:numCache>
            </c:numRef>
          </c:xVal>
          <c:yVal>
            <c:numRef>
              <c:f>'Lobe inf'!$C$42:$C$73</c:f>
              <c:numCache>
                <c:formatCode>0.00E+00</c:formatCode>
                <c:ptCount val="32"/>
                <c:pt idx="0">
                  <c:v>50.195649652967802</c:v>
                </c:pt>
                <c:pt idx="1">
                  <c:v>49.981080754785602</c:v>
                </c:pt>
                <c:pt idx="2">
                  <c:v>49.877621877932803</c:v>
                </c:pt>
                <c:pt idx="3">
                  <c:v>49.920800154565597</c:v>
                </c:pt>
                <c:pt idx="4">
                  <c:v>50.088717172844603</c:v>
                </c:pt>
                <c:pt idx="5">
                  <c:v>50.361033593474502</c:v>
                </c:pt>
                <c:pt idx="6">
                  <c:v>50.722692599016199</c:v>
                </c:pt>
                <c:pt idx="7">
                  <c:v>51.163752431585102</c:v>
                </c:pt>
                <c:pt idx="8">
                  <c:v>51.678076775454997</c:v>
                </c:pt>
                <c:pt idx="9">
                  <c:v>52.262137310298101</c:v>
                </c:pt>
                <c:pt idx="10">
                  <c:v>52.914561491085102</c:v>
                </c:pt>
                <c:pt idx="11">
                  <c:v>53.636415344916202</c:v>
                </c:pt>
                <c:pt idx="12">
                  <c:v>54.431720966647298</c:v>
                </c:pt>
                <c:pt idx="13">
                  <c:v>55.307496045777</c:v>
                </c:pt>
                <c:pt idx="14">
                  <c:v>56.272654789158501</c:v>
                </c:pt>
                <c:pt idx="15">
                  <c:v>57.335372690735497</c:v>
                </c:pt>
                <c:pt idx="16">
                  <c:v>58.4989656961856</c:v>
                </c:pt>
                <c:pt idx="17">
                  <c:v>59.756938495700702</c:v>
                </c:pt>
                <c:pt idx="18">
                  <c:v>61.088498273671</c:v>
                </c:pt>
                <c:pt idx="19">
                  <c:v>62.456244253716697</c:v>
                </c:pt>
                <c:pt idx="20">
                  <c:v>63.807583619330899</c:v>
                </c:pt>
                <c:pt idx="21">
                  <c:v>65.080486701278502</c:v>
                </c:pt>
                <c:pt idx="22">
                  <c:v>66.212682942550799</c:v>
                </c:pt>
                <c:pt idx="23">
                  <c:v>67.151970894222003</c:v>
                </c:pt>
                <c:pt idx="24">
                  <c:v>67.864736760984499</c:v>
                </c:pt>
                <c:pt idx="25">
                  <c:v>68.340307492589304</c:v>
                </c:pt>
                <c:pt idx="26">
                  <c:v>68.576007634146507</c:v>
                </c:pt>
                <c:pt idx="27">
                  <c:v>68.653529827731106</c:v>
                </c:pt>
                <c:pt idx="28">
                  <c:v>68.677276796660706</c:v>
                </c:pt>
                <c:pt idx="29">
                  <c:v>68.661702426167594</c:v>
                </c:pt>
                <c:pt idx="30">
                  <c:v>68.6616802089017</c:v>
                </c:pt>
                <c:pt idx="31">
                  <c:v>68.435363665342393</c:v>
                </c:pt>
              </c:numCache>
            </c:numRef>
          </c:yVal>
          <c:smooth val="1"/>
        </c:ser>
        <c:ser>
          <c:idx val="1"/>
          <c:order val="2"/>
          <c:tx>
            <c:v>Experimental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6AB3"/>
              </a:solidFill>
              <a:ln w="9525">
                <a:solidFill>
                  <a:srgbClr val="006AB3"/>
                </a:solidFill>
              </a:ln>
              <a:effectLst/>
            </c:spPr>
          </c:marker>
          <c:xVal>
            <c:numRef>
              <c:f>'Lobe inf'!$E$42:$E$47</c:f>
              <c:numCache>
                <c:formatCode>0.00</c:formatCode>
                <c:ptCount val="6"/>
                <c:pt idx="0">
                  <c:v>120</c:v>
                </c:pt>
                <c:pt idx="1">
                  <c:v>140</c:v>
                </c:pt>
                <c:pt idx="2">
                  <c:v>160</c:v>
                </c:pt>
                <c:pt idx="3">
                  <c:v>180</c:v>
                </c:pt>
                <c:pt idx="4">
                  <c:v>200</c:v>
                </c:pt>
                <c:pt idx="5">
                  <c:v>240</c:v>
                </c:pt>
              </c:numCache>
            </c:numRef>
          </c:xVal>
          <c:yVal>
            <c:numRef>
              <c:f>'Lobe inf'!$F$42:$F$47</c:f>
              <c:numCache>
                <c:formatCode>0.000</c:formatCode>
                <c:ptCount val="6"/>
                <c:pt idx="0">
                  <c:v>51.945799999999998</c:v>
                </c:pt>
                <c:pt idx="1">
                  <c:v>53.856000000000002</c:v>
                </c:pt>
                <c:pt idx="2">
                  <c:v>57.715000000000003</c:v>
                </c:pt>
                <c:pt idx="3">
                  <c:v>61.820300000000003</c:v>
                </c:pt>
                <c:pt idx="4">
                  <c:v>66.549899999999994</c:v>
                </c:pt>
                <c:pt idx="5">
                  <c:v>66.390500000000003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951984"/>
        <c:axId val="19195276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Num sans CE</c:v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'Lobe inf'!$A$42:$A$73</c15:sqref>
                        </c15:formulaRef>
                      </c:ext>
                    </c:extLst>
                    <c:numCache>
                      <c:formatCode>0.00</c:formatCode>
                      <c:ptCount val="32"/>
                      <c:pt idx="0">
                        <c:v>109.76562499999901</c:v>
                      </c:pt>
                      <c:pt idx="1">
                        <c:v>114.296875</c:v>
                      </c:pt>
                      <c:pt idx="2">
                        <c:v>118.82812499999901</c:v>
                      </c:pt>
                      <c:pt idx="3">
                        <c:v>123.35937499999901</c:v>
                      </c:pt>
                      <c:pt idx="4">
                        <c:v>127.89062499999901</c:v>
                      </c:pt>
                      <c:pt idx="5">
                        <c:v>132.42187499999901</c:v>
                      </c:pt>
                      <c:pt idx="6">
                        <c:v>136.953125</c:v>
                      </c:pt>
                      <c:pt idx="7">
                        <c:v>141.484375</c:v>
                      </c:pt>
                      <c:pt idx="8">
                        <c:v>146.015625</c:v>
                      </c:pt>
                      <c:pt idx="9">
                        <c:v>150.546875</c:v>
                      </c:pt>
                      <c:pt idx="10">
                        <c:v>155.078125</c:v>
                      </c:pt>
                      <c:pt idx="11">
                        <c:v>159.609375</c:v>
                      </c:pt>
                      <c:pt idx="12">
                        <c:v>164.140625</c:v>
                      </c:pt>
                      <c:pt idx="13">
                        <c:v>168.671875</c:v>
                      </c:pt>
                      <c:pt idx="14">
                        <c:v>173.203125</c:v>
                      </c:pt>
                      <c:pt idx="15">
                        <c:v>177.734375</c:v>
                      </c:pt>
                      <c:pt idx="16">
                        <c:v>182.265625</c:v>
                      </c:pt>
                      <c:pt idx="17">
                        <c:v>186.796875</c:v>
                      </c:pt>
                      <c:pt idx="18">
                        <c:v>191.328125</c:v>
                      </c:pt>
                      <c:pt idx="19">
                        <c:v>195.859375</c:v>
                      </c:pt>
                      <c:pt idx="20">
                        <c:v>200.390625</c:v>
                      </c:pt>
                      <c:pt idx="21">
                        <c:v>204.921875</c:v>
                      </c:pt>
                      <c:pt idx="22">
                        <c:v>209.453125</c:v>
                      </c:pt>
                      <c:pt idx="23">
                        <c:v>213.984375</c:v>
                      </c:pt>
                      <c:pt idx="24">
                        <c:v>218.515625</c:v>
                      </c:pt>
                      <c:pt idx="25">
                        <c:v>223.046875</c:v>
                      </c:pt>
                      <c:pt idx="26">
                        <c:v>227.578125</c:v>
                      </c:pt>
                      <c:pt idx="27">
                        <c:v>232.109375</c:v>
                      </c:pt>
                      <c:pt idx="28">
                        <c:v>236.640625</c:v>
                      </c:pt>
                      <c:pt idx="29">
                        <c:v>241.171875</c:v>
                      </c:pt>
                      <c:pt idx="30">
                        <c:v>245.703125</c:v>
                      </c:pt>
                      <c:pt idx="31">
                        <c:v>250.234375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'Lobe inf'!$B$42:$B$73</c15:sqref>
                        </c15:formulaRef>
                      </c:ext>
                    </c:extLst>
                    <c:numCache>
                      <c:formatCode>0.00E+00</c:formatCode>
                      <c:ptCount val="32"/>
                      <c:pt idx="0">
                        <c:v>36.581457461611699</c:v>
                      </c:pt>
                      <c:pt idx="1">
                        <c:v>39.321329625925998</c:v>
                      </c:pt>
                      <c:pt idx="2">
                        <c:v>41.881224145977697</c:v>
                      </c:pt>
                      <c:pt idx="3">
                        <c:v>44.302383935830498</c:v>
                      </c:pt>
                      <c:pt idx="4">
                        <c:v>46.620367386476602</c:v>
                      </c:pt>
                      <c:pt idx="5">
                        <c:v>48.8237361830327</c:v>
                      </c:pt>
                      <c:pt idx="6">
                        <c:v>50.880549527864403</c:v>
                      </c:pt>
                      <c:pt idx="7">
                        <c:v>52.754391793400501</c:v>
                      </c:pt>
                      <c:pt idx="8">
                        <c:v>54.4147004385106</c:v>
                      </c:pt>
                      <c:pt idx="9">
                        <c:v>55.8427791439629</c:v>
                      </c:pt>
                      <c:pt idx="10">
                        <c:v>57.035912078784598</c:v>
                      </c:pt>
                      <c:pt idx="11">
                        <c:v>58.029946616855</c:v>
                      </c:pt>
                      <c:pt idx="12">
                        <c:v>58.913078212515401</c:v>
                      </c:pt>
                      <c:pt idx="13">
                        <c:v>59.6817680395541</c:v>
                      </c:pt>
                      <c:pt idx="14">
                        <c:v>60.341900786151299</c:v>
                      </c:pt>
                      <c:pt idx="15">
                        <c:v>60.900924631623298</c:v>
                      </c:pt>
                      <c:pt idx="16">
                        <c:v>61.368781697517903</c:v>
                      </c:pt>
                      <c:pt idx="17">
                        <c:v>61.756583861792201</c:v>
                      </c:pt>
                      <c:pt idx="18">
                        <c:v>62.075569787565598</c:v>
                      </c:pt>
                      <c:pt idx="19">
                        <c:v>62.336385501970803</c:v>
                      </c:pt>
                      <c:pt idx="20">
                        <c:v>62.5486482617249</c:v>
                      </c:pt>
                      <c:pt idx="21">
                        <c:v>62.720741681755598</c:v>
                      </c:pt>
                      <c:pt idx="22">
                        <c:v>62.8597820752545</c:v>
                      </c:pt>
                      <c:pt idx="23">
                        <c:v>62.971696902587901</c:v>
                      </c:pt>
                      <c:pt idx="24">
                        <c:v>63.061364732806801</c:v>
                      </c:pt>
                      <c:pt idx="25">
                        <c:v>63.132778594468299</c:v>
                      </c:pt>
                      <c:pt idx="26">
                        <c:v>63.189207999744497</c:v>
                      </c:pt>
                      <c:pt idx="27">
                        <c:v>63.233317936867898</c:v>
                      </c:pt>
                      <c:pt idx="28">
                        <c:v>63.266934208013403</c:v>
                      </c:pt>
                      <c:pt idx="29">
                        <c:v>63.303305475321103</c:v>
                      </c:pt>
                      <c:pt idx="30">
                        <c:v>63.548202658984302</c:v>
                      </c:pt>
                      <c:pt idx="31">
                        <c:v>55.659803655430501</c:v>
                      </c:pt>
                    </c:numCache>
                  </c:numRef>
                </c:yVal>
                <c:smooth val="1"/>
              </c15:ser>
            </c15:filteredScatterSeries>
          </c:ext>
        </c:extLst>
      </c:scatterChart>
      <c:valAx>
        <c:axId val="191951984"/>
        <c:scaling>
          <c:orientation val="minMax"/>
          <c:max val="252.5"/>
          <c:min val="107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fr-FR"/>
                  <a:t>circumferential coordinates [degree]</a:t>
                </a:r>
              </a:p>
            </c:rich>
          </c:tx>
          <c:layout>
            <c:manualLayout>
              <c:xMode val="edge"/>
              <c:yMode val="edge"/>
              <c:x val="0.29910853636328727"/>
              <c:y val="0.8884579906283116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91952768"/>
        <c:crosses val="autoZero"/>
        <c:crossBetween val="midCat"/>
        <c:majorUnit val="14.5"/>
      </c:valAx>
      <c:valAx>
        <c:axId val="191952768"/>
        <c:scaling>
          <c:orientation val="minMax"/>
          <c:max val="7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Temperature (°C)</a:t>
                </a:r>
              </a:p>
            </c:rich>
          </c:tx>
          <c:layout>
            <c:manualLayout>
              <c:xMode val="edge"/>
              <c:yMode val="edge"/>
              <c:x val="2.2011812830265168E-2"/>
              <c:y val="0.2515976196061778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91951984"/>
        <c:crosses val="autoZero"/>
        <c:crossBetween val="midCat"/>
        <c:majorUnit val="5"/>
      </c:valAx>
      <c:spPr>
        <a:noFill/>
        <a:ln>
          <a:solidFill>
            <a:srgbClr val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62329430444782885"/>
          <c:y val="0.59958507918313531"/>
          <c:w val="0.30293134238157843"/>
          <c:h val="0.17894081977484846"/>
        </c:manualLayout>
      </c:layout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  <a:effectLst/>
      </c:spPr>
      <c:txPr>
        <a:bodyPr rot="0" vert="horz"/>
        <a:lstStyle/>
        <a:p>
          <a:pPr>
            <a:defRPr/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 b="1">
          <a:solidFill>
            <a:schemeClr val="tx1"/>
          </a:solidFill>
        </a:defRPr>
      </a:pPr>
      <a:endParaRPr lang="fr-FR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32686267799463"/>
          <c:y val="5.1719643922157665E-2"/>
          <c:w val="0.83571654690353303"/>
          <c:h val="0.78150294890768923"/>
        </c:manualLayout>
      </c:layout>
      <c:scatterChart>
        <c:scatterStyle val="smoothMarker"/>
        <c:varyColors val="0"/>
        <c:ser>
          <c:idx val="2"/>
          <c:order val="0"/>
          <c:tx>
            <c:v>Numerical</c:v>
          </c:tx>
          <c:spPr>
            <a:ln w="19050" cap="rnd">
              <a:solidFill>
                <a:srgbClr val="E75113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'Lobe inf'!$A$3:$A$34</c:f>
              <c:numCache>
                <c:formatCode>0.00</c:formatCode>
                <c:ptCount val="32"/>
                <c:pt idx="0">
                  <c:v>109.76562499999901</c:v>
                </c:pt>
                <c:pt idx="1">
                  <c:v>114.296875</c:v>
                </c:pt>
                <c:pt idx="2">
                  <c:v>118.82812499999901</c:v>
                </c:pt>
                <c:pt idx="3">
                  <c:v>123.35937499999901</c:v>
                </c:pt>
                <c:pt idx="4">
                  <c:v>127.89062499999901</c:v>
                </c:pt>
                <c:pt idx="5">
                  <c:v>132.42187499999901</c:v>
                </c:pt>
                <c:pt idx="6">
                  <c:v>136.953125</c:v>
                </c:pt>
                <c:pt idx="7">
                  <c:v>141.484375</c:v>
                </c:pt>
                <c:pt idx="8">
                  <c:v>146.015625</c:v>
                </c:pt>
                <c:pt idx="9">
                  <c:v>150.546875</c:v>
                </c:pt>
                <c:pt idx="10">
                  <c:v>155.078125</c:v>
                </c:pt>
                <c:pt idx="11">
                  <c:v>159.609375</c:v>
                </c:pt>
                <c:pt idx="12">
                  <c:v>164.140625</c:v>
                </c:pt>
                <c:pt idx="13">
                  <c:v>168.671875</c:v>
                </c:pt>
                <c:pt idx="14">
                  <c:v>173.203125</c:v>
                </c:pt>
                <c:pt idx="15">
                  <c:v>177.734375</c:v>
                </c:pt>
                <c:pt idx="16">
                  <c:v>182.265625</c:v>
                </c:pt>
                <c:pt idx="17">
                  <c:v>186.796875</c:v>
                </c:pt>
                <c:pt idx="18">
                  <c:v>191.328125</c:v>
                </c:pt>
                <c:pt idx="19">
                  <c:v>195.859375</c:v>
                </c:pt>
                <c:pt idx="20">
                  <c:v>200.390625</c:v>
                </c:pt>
                <c:pt idx="21">
                  <c:v>204.921875</c:v>
                </c:pt>
                <c:pt idx="22">
                  <c:v>209.453125</c:v>
                </c:pt>
                <c:pt idx="23">
                  <c:v>213.984375</c:v>
                </c:pt>
                <c:pt idx="24">
                  <c:v>218.515625</c:v>
                </c:pt>
                <c:pt idx="25">
                  <c:v>223.046875</c:v>
                </c:pt>
                <c:pt idx="26">
                  <c:v>227.578125</c:v>
                </c:pt>
                <c:pt idx="27">
                  <c:v>232.109375</c:v>
                </c:pt>
                <c:pt idx="28">
                  <c:v>236.640625</c:v>
                </c:pt>
                <c:pt idx="29">
                  <c:v>241.171875</c:v>
                </c:pt>
                <c:pt idx="30">
                  <c:v>245.703125</c:v>
                </c:pt>
                <c:pt idx="31">
                  <c:v>250.234375</c:v>
                </c:pt>
              </c:numCache>
            </c:numRef>
          </c:xVal>
          <c:yVal>
            <c:numRef>
              <c:f>'Lobe inf'!$C$3:$C$34</c:f>
              <c:numCache>
                <c:formatCode>0.00E+00</c:formatCode>
                <c:ptCount val="32"/>
                <c:pt idx="0">
                  <c:v>0.19660877325225401</c:v>
                </c:pt>
                <c:pt idx="1">
                  <c:v>0.25426341173348099</c:v>
                </c:pt>
                <c:pt idx="2">
                  <c:v>0.31877109471435899</c:v>
                </c:pt>
                <c:pt idx="3">
                  <c:v>0.39275924313043897</c:v>
                </c:pt>
                <c:pt idx="4">
                  <c:v>0.47948480142896299</c:v>
                </c:pt>
                <c:pt idx="5">
                  <c:v>0.58303726894728403</c:v>
                </c:pt>
                <c:pt idx="6">
                  <c:v>0.70862454133123298</c:v>
                </c:pt>
                <c:pt idx="7">
                  <c:v>0.86296231495697395</c:v>
                </c:pt>
                <c:pt idx="8">
                  <c:v>1.05477168341012</c:v>
                </c:pt>
                <c:pt idx="9">
                  <c:v>1.29534968287101</c:v>
                </c:pt>
                <c:pt idx="10">
                  <c:v>1.5990842421414999</c:v>
                </c:pt>
                <c:pt idx="11">
                  <c:v>1.9835944208268601</c:v>
                </c:pt>
                <c:pt idx="12">
                  <c:v>2.4687862419927402</c:v>
                </c:pt>
                <c:pt idx="13">
                  <c:v>3.0733403854060999</c:v>
                </c:pt>
                <c:pt idx="14">
                  <c:v>3.8057636888394502</c:v>
                </c:pt>
                <c:pt idx="15">
                  <c:v>4.6455085014936399</c:v>
                </c:pt>
                <c:pt idx="16">
                  <c:v>5.5086249431576997</c:v>
                </c:pt>
                <c:pt idx="17">
                  <c:v>6.2042561305295498</c:v>
                </c:pt>
                <c:pt idx="18">
                  <c:v>6.4186566628552599</c:v>
                </c:pt>
                <c:pt idx="19">
                  <c:v>5.8171756932428602</c:v>
                </c:pt>
                <c:pt idx="20">
                  <c:v>4.3247277014094303</c:v>
                </c:pt>
                <c:pt idx="21">
                  <c:v>2.3851254302073301</c:v>
                </c:pt>
                <c:pt idx="22">
                  <c:v>0.78166860563336105</c:v>
                </c:pt>
                <c:pt idx="23">
                  <c:v>7.0000000000000007E-2</c:v>
                </c:pt>
                <c:pt idx="24">
                  <c:v>6.9999999999999896E-2</c:v>
                </c:pt>
                <c:pt idx="25">
                  <c:v>6.9999999999999896E-2</c:v>
                </c:pt>
                <c:pt idx="26">
                  <c:v>7.0000000000000007E-2</c:v>
                </c:pt>
                <c:pt idx="27">
                  <c:v>7.0000000000000007E-2</c:v>
                </c:pt>
                <c:pt idx="28">
                  <c:v>7.0000000000000007E-2</c:v>
                </c:pt>
                <c:pt idx="29">
                  <c:v>7.0000000000000007E-2</c:v>
                </c:pt>
                <c:pt idx="30">
                  <c:v>7.0000000000000007E-2</c:v>
                </c:pt>
                <c:pt idx="31">
                  <c:v>6.9999999999999896E-2</c:v>
                </c:pt>
              </c:numCache>
            </c:numRef>
          </c:yVal>
          <c:smooth val="1"/>
        </c:ser>
        <c:ser>
          <c:idx val="1"/>
          <c:order val="1"/>
          <c:tx>
            <c:v>Experimental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6AB3"/>
              </a:solidFill>
              <a:ln w="9525">
                <a:solidFill>
                  <a:srgbClr val="006AB3"/>
                </a:solidFill>
              </a:ln>
              <a:effectLst/>
            </c:spPr>
          </c:marker>
          <c:xVal>
            <c:numRef>
              <c:f>'Lobe inf'!$E$3:$E$9</c:f>
              <c:numCache>
                <c:formatCode>0.00</c:formatCode>
                <c:ptCount val="7"/>
                <c:pt idx="0">
                  <c:v>125</c:v>
                </c:pt>
                <c:pt idx="1">
                  <c:v>145</c:v>
                </c:pt>
                <c:pt idx="2">
                  <c:v>165</c:v>
                </c:pt>
                <c:pt idx="3">
                  <c:v>185</c:v>
                </c:pt>
                <c:pt idx="4">
                  <c:v>205</c:v>
                </c:pt>
                <c:pt idx="5">
                  <c:v>225</c:v>
                </c:pt>
                <c:pt idx="6">
                  <c:v>235</c:v>
                </c:pt>
              </c:numCache>
            </c:numRef>
          </c:xVal>
          <c:yVal>
            <c:numRef>
              <c:f>'Lobe inf'!$F$3:$F$9</c:f>
              <c:numCache>
                <c:formatCode>0.000</c:formatCode>
                <c:ptCount val="7"/>
                <c:pt idx="0">
                  <c:v>0.6421</c:v>
                </c:pt>
                <c:pt idx="1">
                  <c:v>1.5022</c:v>
                </c:pt>
                <c:pt idx="2">
                  <c:v>3.5880000000000001</c:v>
                </c:pt>
                <c:pt idx="3">
                  <c:v>5.6465000000000005</c:v>
                </c:pt>
                <c:pt idx="4">
                  <c:v>2.7879</c:v>
                </c:pt>
                <c:pt idx="5">
                  <c:v>7.7899999999999997E-2</c:v>
                </c:pt>
                <c:pt idx="6">
                  <c:v>8.8300000000000003E-2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945712"/>
        <c:axId val="191946496"/>
        <c:extLst/>
      </c:scatterChart>
      <c:valAx>
        <c:axId val="191945712"/>
        <c:scaling>
          <c:orientation val="minMax"/>
          <c:max val="252.5"/>
          <c:min val="107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fr-FR"/>
                  <a:t>circumferential coordinates [degree]</a:t>
                </a:r>
              </a:p>
            </c:rich>
          </c:tx>
          <c:layout>
            <c:manualLayout>
              <c:xMode val="edge"/>
              <c:yMode val="edge"/>
              <c:x val="0.30168540199133403"/>
              <c:y val="0.9215347573501799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91946496"/>
        <c:crosses val="autoZero"/>
        <c:crossBetween val="midCat"/>
        <c:majorUnit val="14.5"/>
      </c:valAx>
      <c:valAx>
        <c:axId val="191946496"/>
        <c:scaling>
          <c:orientation val="minMax"/>
          <c:max val="7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Pressure [Mpa]</a:t>
                </a:r>
              </a:p>
            </c:rich>
          </c:tx>
          <c:layout>
            <c:manualLayout>
              <c:xMode val="edge"/>
              <c:yMode val="edge"/>
              <c:x val="2.0150703416672813E-2"/>
              <c:y val="0.2716922533189017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191945712"/>
        <c:crosses val="autoZero"/>
        <c:crossBetween val="midCat"/>
        <c:majorUnit val="1"/>
      </c:valAx>
      <c:spPr>
        <a:noFill/>
        <a:ln>
          <a:solidFill>
            <a:srgbClr val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65738366581103735"/>
          <c:y val="6.6576343488120707E-2"/>
          <c:w val="0.27918351998748536"/>
          <c:h val="0.25980334998018562"/>
        </c:manualLayout>
      </c:layout>
      <c:overlay val="0"/>
      <c:spPr>
        <a:solidFill>
          <a:sysClr val="window" lastClr="FFFFFF"/>
        </a:solidFill>
        <a:ln>
          <a:solidFill>
            <a:srgbClr val="000000"/>
          </a:solidFill>
        </a:ln>
        <a:effectLst/>
      </c:spPr>
      <c:txPr>
        <a:bodyPr rot="0" vert="horz"/>
        <a:lstStyle/>
        <a:p>
          <a:pPr>
            <a:defRPr/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 b="1"/>
      </a:pPr>
      <a:endParaRPr lang="fr-FR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3T09:32:21.145" idx="1">
    <p:pos x="5847" y="1973"/>
    <p:text>à faire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3T09:33:06.750" idx="2">
    <p:pos x="3513" y="2795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image" Target="../media/image6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µ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𝑚</m:t>
                      </m:r>
                    </m:e>
                  </m:d>
                </m:oMath>
              </a14:m>
              <a:endParaRPr lang="fr-FR" sz="1600" dirty="0" smtClean="0">
                <a:cs typeface="+mn-ea"/>
                <a:sym typeface="+mn-lt"/>
              </a:endParaRPr>
            </a:p>
          </dgm:t>
        </dgm:pt>
      </mc:Choice>
      <mc:Fallback xmlns="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[µ𝑚]</a:t>
              </a:r>
              <a:endParaRPr lang="fr-FR" sz="1600" dirty="0" smtClean="0">
                <a:cs typeface="+mn-ea"/>
                <a:sym typeface="+mn-lt"/>
              </a:endParaRPr>
            </a:p>
          </dgm:t>
        </dgm:pt>
      </mc:Fallback>
    </mc:AlternateConten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°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𝐶</m:t>
                      </m:r>
                    </m:e>
                  </m:d>
                </m:oMath>
              </a14:m>
              <a:endParaRPr lang="fr-FR" sz="1600" dirty="0"/>
            </a:p>
          </dgm:t>
        </dgm:pt>
      </mc:Choice>
      <mc:Fallback xmlns="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[°𝐶]</a:t>
              </a:r>
              <a:endParaRPr lang="fr-FR" sz="1600" dirty="0"/>
            </a:p>
          </dgm:t>
        </dgm:pt>
      </mc:Fallback>
    </mc:AlternateConten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br>
                <a:rPr lang="fr-FR" sz="1600" dirty="0" smtClean="0">
                  <a:cs typeface="+mn-ea"/>
                  <a:sym typeface="+mn-lt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𝑔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∙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𝑚𝑚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m:oMathPara>
              </a14:m>
              <a:endParaRPr lang="fr-FR" sz="1600" dirty="0"/>
            </a:p>
          </dgm:t>
        </dgm:pt>
      </mc:Choice>
      <mc:Fallback xmlns="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r>
                <a:rPr lang="fr-FR" sz="1600" dirty="0" smtClean="0">
                  <a:cs typeface="+mn-ea"/>
                  <a:sym typeface="+mn-lt"/>
                </a:rPr>
                <a:t/>
              </a:r>
              <a:br>
                <a:rPr lang="fr-FR" sz="1600" dirty="0" smtClean="0">
                  <a:cs typeface="+mn-ea"/>
                  <a:sym typeface="+mn-lt"/>
                </a:rPr>
              </a:b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𝑔</a:t>
              </a:r>
              <a:r>
                <a:rPr lang="fr-FR" sz="1600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+mn-ea"/>
                  <a:sym typeface="+mn-lt"/>
                </a:rPr>
                <a:t>∙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𝑚𝑚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]</a:t>
              </a:r>
              <a:endParaRPr lang="fr-FR" sz="1600" dirty="0"/>
            </a:p>
          </dgm:t>
        </dgm:pt>
      </mc:Fallback>
    </mc:AlternateConten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052B6275-B426-4C66-AE5B-CEFCD3B9A510}">
      <dgm:prSet phldrT="[Texte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dgm:pt modelId="{2E9B5A87-C94A-4334-ADE4-6EAEC1773856}">
      <dgm:prSet phldrT="[Texte]" custT="1"/>
      <dgm:spPr>
        <a:blipFill rotWithShape="0">
          <a:blip xmlns:r="http://schemas.openxmlformats.org/officeDocument/2006/relationships" r:embed="rId2"/>
          <a:stretch>
            <a:fillRect r="-2158" b="-2210"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dgm:pt modelId="{D9184A4B-84A8-4B9D-B858-9CB4250CAFAB}">
      <dgm:prSet phldrT="[Texte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D303A-699C-47FB-AF55-415F4D9B45B0}">
      <dsp:nvSpPr>
        <dsp:cNvPr id="0" name=""/>
        <dsp:cNvSpPr/>
      </dsp:nvSpPr>
      <dsp:spPr>
        <a:xfrm>
          <a:off x="1994647" y="1117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Vibrations dues aux balourds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µ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𝑚</m:t>
                  </m:r>
                </m:e>
              </m:d>
            </m:oMath>
          </a14:m>
          <a:endParaRPr lang="fr-FR" sz="1600" kern="1200" dirty="0" smtClean="0">
            <a:cs typeface="+mn-ea"/>
            <a:sym typeface="+mn-lt"/>
          </a:endParaRPr>
        </a:p>
      </dsp:txBody>
      <dsp:txXfrm>
        <a:off x="2047523" y="53993"/>
        <a:ext cx="1560655" cy="977412"/>
      </dsp:txXfrm>
    </dsp:sp>
    <dsp:sp modelId="{1BA14455-4BCE-405E-ACC9-9E441DDED40D}">
      <dsp:nvSpPr>
        <dsp:cNvPr id="0" name=""/>
        <dsp:cNvSpPr/>
      </dsp:nvSpPr>
      <dsp:spPr>
        <a:xfrm>
          <a:off x="1382300" y="542699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2502785" y="459716"/>
              </a:moveTo>
              <a:arcTo wR="1445550" hR="1445550" stAng="19020095" swAng="230368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59BAF-64B2-48D7-B985-1BA03A653EBB}">
      <dsp:nvSpPr>
        <dsp:cNvPr id="0" name=""/>
        <dsp:cNvSpPr/>
      </dsp:nvSpPr>
      <dsp:spPr>
        <a:xfrm>
          <a:off x="3246530" y="2169442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Champ de température non uniforme au rotor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°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𝐶</m:t>
                  </m:r>
                </m:e>
              </m:d>
            </m:oMath>
          </a14:m>
          <a:endParaRPr lang="fr-FR" sz="1600" kern="1200" dirty="0"/>
        </a:p>
      </dsp:txBody>
      <dsp:txXfrm>
        <a:off x="3299406" y="2222318"/>
        <a:ext cx="1560655" cy="977412"/>
      </dsp:txXfrm>
    </dsp:sp>
    <dsp:sp modelId="{9E51A70B-9509-499E-BFE9-B4ADBC240A67}">
      <dsp:nvSpPr>
        <dsp:cNvPr id="0" name=""/>
        <dsp:cNvSpPr/>
      </dsp:nvSpPr>
      <dsp:spPr>
        <a:xfrm>
          <a:off x="1374399" y="547111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1892494" y="2820270"/>
              </a:moveTo>
              <a:arcTo wR="1445550" hR="1445550" stAng="4319388" swAng="219896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5C379-6F59-4FA4-979B-035459650A6D}">
      <dsp:nvSpPr>
        <dsp:cNvPr id="0" name=""/>
        <dsp:cNvSpPr/>
      </dsp:nvSpPr>
      <dsp:spPr>
        <a:xfrm>
          <a:off x="957760" y="2161586"/>
          <a:ext cx="1209528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Balourd  thermique </a:t>
          </a:r>
          <a:br>
            <a:rPr lang="fr-FR" sz="1600" kern="1200" dirty="0" smtClean="0">
              <a:cs typeface="+mn-ea"/>
              <a:sym typeface="+mn-lt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[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𝑔</m:t>
                </m:r>
                <m:r>
                  <a:rPr lang="fr-FR" sz="16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+mn-ea"/>
                    <a:sym typeface="+mn-lt"/>
                  </a:rPr>
                  <m:t>∙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𝑚𝑚</m:t>
                </m:r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]</m:t>
                </m:r>
              </m:oMath>
            </m:oMathPara>
          </a14:m>
          <a:endParaRPr lang="fr-FR" sz="1600" kern="1200" dirty="0"/>
        </a:p>
      </dsp:txBody>
      <dsp:txXfrm>
        <a:off x="1010636" y="2214462"/>
        <a:ext cx="1103776" cy="977412"/>
      </dsp:txXfrm>
    </dsp:sp>
    <dsp:sp modelId="{C9B9AED1-D4D1-4B4D-84B9-ADDC87DBA6D8}">
      <dsp:nvSpPr>
        <dsp:cNvPr id="0" name=""/>
        <dsp:cNvSpPr/>
      </dsp:nvSpPr>
      <dsp:spPr>
        <a:xfrm>
          <a:off x="1375070" y="547766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5703" y="1317269"/>
              </a:moveTo>
              <a:arcTo wR="1445550" hR="1445550" stAng="11105473" swAng="229713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136B5-A618-4C70-A2EE-CC198472EDCA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4967-E590-4836-AAD9-E2D7654ED9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10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BFA51-AAF0-4DFD-8850-373D7EC21B24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78808-A8C0-4AE8-B04E-F4FD079979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4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56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1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42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9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93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34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48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2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67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4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1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85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10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9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03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17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7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62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9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6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0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94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21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4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75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35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07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59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14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7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2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26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881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87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464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37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* Origine du phénomène a été bien connu depuis le</a:t>
            </a:r>
            <a:r>
              <a:rPr lang="fr-FR" baseline="0" dirty="0" smtClean="0"/>
              <a:t> dernier décennie, cependant  la justification quantifié du déclenchement de l’effet Morton instable reste encore à clarifier. Ainsi …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160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56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127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98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735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892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31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59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536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583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8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851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028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27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07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5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8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9D7C-9AB4-4190-9B61-2854A9119619}" type="datetime1">
              <a:rPr lang="fr-FR" smtClean="0"/>
              <a:t>13/03/2019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F091-C5F8-4B7A-90FD-231C428F85A7}" type="datetime1">
              <a:rPr lang="fr-FR" smtClean="0"/>
              <a:t>13/03/2019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2B53-FE91-4BB6-92C7-763706B07DC4}" type="datetime1">
              <a:rPr lang="fr-FR" smtClean="0"/>
              <a:t>13/03/2019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1889-2719-42FC-A459-62F5CD4E4BEA}" type="datetime1">
              <a:rPr lang="fr-FR" smtClean="0"/>
              <a:t>13/03/2019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8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B86-E80C-4959-8006-BAF15E5DB4EE}" type="datetime1">
              <a:rPr lang="fr-FR" smtClean="0"/>
              <a:t>13/03/2019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4630-E808-46C9-B1AA-7A5C8D70346B}" type="datetime1">
              <a:rPr lang="fr-FR" smtClean="0"/>
              <a:t>13/03/2019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EC92-11B7-4D65-ADFB-560C23A48A56}" type="datetime1">
              <a:rPr lang="fr-FR" smtClean="0"/>
              <a:t>13/03/2019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E34E-A80B-4258-BAC4-314CC818AD42}" type="datetime1">
              <a:rPr lang="fr-FR" smtClean="0"/>
              <a:t>13/03/2019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8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FB61-D5AC-494A-BE6E-DC6C2183AC1F}" type="datetime1">
              <a:rPr lang="fr-FR" smtClean="0"/>
              <a:t>13/03/2019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2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20D5-2C9D-4321-9706-7610B7E2BC51}" type="datetime1">
              <a:rPr lang="fr-FR" smtClean="0"/>
              <a:t>13/03/2019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C0D7-CC67-4639-BC36-284DC5083D60}" type="datetime1">
              <a:rPr lang="fr-FR" smtClean="0"/>
              <a:t>13/03/2019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1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D5B56-C42D-4F2A-8B6A-9E4F6CC92A01}" type="datetime1">
              <a:rPr lang="fr-FR" smtClean="0"/>
              <a:t>13/03/2019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17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28.png"/><Relationship Id="rId10" Type="http://schemas.openxmlformats.org/officeDocument/2006/relationships/image" Target="../media/image570.png"/><Relationship Id="rId4" Type="http://schemas.openxmlformats.org/officeDocument/2006/relationships/image" Target="../media/image27.png"/><Relationship Id="rId9" Type="http://schemas.openxmlformats.org/officeDocument/2006/relationships/image" Target="../media/image5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8.png"/><Relationship Id="rId3" Type="http://schemas.openxmlformats.org/officeDocument/2006/relationships/image" Target="../media/image1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15" Type="http://schemas.openxmlformats.org/officeDocument/2006/relationships/image" Target="../media/image60.png"/><Relationship Id="rId10" Type="http://schemas.openxmlformats.org/officeDocument/2006/relationships/image" Target="../media/image37.png"/><Relationship Id="rId4" Type="http://schemas.openxmlformats.org/officeDocument/2006/relationships/image" Target="../media/image28.emf"/><Relationship Id="rId9" Type="http://schemas.openxmlformats.org/officeDocument/2006/relationships/image" Target="../media/image36.png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chart" Target="../charts/chart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image" Target="../media/image17.png"/><Relationship Id="rId4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0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16.png"/><Relationship Id="rId21" Type="http://schemas.openxmlformats.org/officeDocument/2006/relationships/image" Target="../media/image330.png"/><Relationship Id="rId7" Type="http://schemas.openxmlformats.org/officeDocument/2006/relationships/image" Target="../media/image1910.png"/><Relationship Id="rId12" Type="http://schemas.openxmlformats.org/officeDocument/2006/relationships/image" Target="../media/image240.png"/><Relationship Id="rId17" Type="http://schemas.openxmlformats.org/officeDocument/2006/relationships/image" Target="../media/image29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80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0.png"/><Relationship Id="rId11" Type="http://schemas.openxmlformats.org/officeDocument/2006/relationships/image" Target="../media/image238.png"/><Relationship Id="rId24" Type="http://schemas.openxmlformats.org/officeDocument/2006/relationships/image" Target="../media/image360.png"/><Relationship Id="rId5" Type="http://schemas.openxmlformats.org/officeDocument/2006/relationships/image" Target="../media/image1710.png"/><Relationship Id="rId15" Type="http://schemas.openxmlformats.org/officeDocument/2006/relationships/image" Target="../media/image270.png"/><Relationship Id="rId23" Type="http://schemas.openxmlformats.org/officeDocument/2006/relationships/image" Target="../media/image35.png"/><Relationship Id="rId10" Type="http://schemas.openxmlformats.org/officeDocument/2006/relationships/image" Target="../media/image2210.png"/><Relationship Id="rId19" Type="http://schemas.openxmlformats.org/officeDocument/2006/relationships/image" Target="../media/image310.png"/><Relationship Id="rId4" Type="http://schemas.openxmlformats.org/officeDocument/2006/relationships/image" Target="../media/image1610.png"/><Relationship Id="rId9" Type="http://schemas.openxmlformats.org/officeDocument/2006/relationships/image" Target="../media/image2110.png"/><Relationship Id="rId14" Type="http://schemas.openxmlformats.org/officeDocument/2006/relationships/image" Target="../media/image260.png"/><Relationship Id="rId22" Type="http://schemas.openxmlformats.org/officeDocument/2006/relationships/image" Target="../media/image9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1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1.png"/><Relationship Id="rId3" Type="http://schemas.openxmlformats.org/officeDocument/2006/relationships/image" Target="../media/image18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18.png"/><Relationship Id="rId21" Type="http://schemas.openxmlformats.org/officeDocument/2006/relationships/image" Target="../media/image95.png"/><Relationship Id="rId7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1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86.png"/><Relationship Id="rId15" Type="http://schemas.openxmlformats.org/officeDocument/2006/relationships/image" Target="../media/image90.png"/><Relationship Id="rId19" Type="http://schemas.openxmlformats.org/officeDocument/2006/relationships/image" Target="../media/image94.png"/><Relationship Id="rId4" Type="http://schemas.openxmlformats.org/officeDocument/2006/relationships/image" Target="../media/image16.png"/><Relationship Id="rId9" Type="http://schemas.openxmlformats.org/officeDocument/2006/relationships/image" Target="../media/image89.png"/><Relationship Id="rId14" Type="http://schemas.openxmlformats.org/officeDocument/2006/relationships/image" Target="../media/image19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8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8.png"/><Relationship Id="rId7" Type="http://schemas.openxmlformats.org/officeDocument/2006/relationships/image" Target="../media/image96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17.png"/><Relationship Id="rId7" Type="http://schemas.openxmlformats.org/officeDocument/2006/relationships/image" Target="../media/image112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8.png"/><Relationship Id="rId10" Type="http://schemas.openxmlformats.org/officeDocument/2006/relationships/image" Target="../media/image115.png"/><Relationship Id="rId4" Type="http://schemas.openxmlformats.org/officeDocument/2006/relationships/image" Target="../media/image16.png"/><Relationship Id="rId9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7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17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8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10.PNG"/><Relationship Id="rId8" Type="http://schemas.openxmlformats.org/officeDocument/2006/relationships/diagramData" Target="../diagrams/data3.xml"/><Relationship Id="rId26" Type="http://schemas.openxmlformats.org/officeDocument/2006/relationships/image" Target="../media/image18.png"/><Relationship Id="rId21" Type="http://schemas.openxmlformats.org/officeDocument/2006/relationships/diagramQuickStyle" Target="../diagrams/quickStyle1.xml"/><Relationship Id="rId25" Type="http://schemas.openxmlformats.org/officeDocument/2006/relationships/image" Target="../media/image17.png"/><Relationship Id="rId17" Type="http://schemas.openxmlformats.org/officeDocument/2006/relationships/image" Target="../media/image1310.png"/><Relationship Id="rId2" Type="http://schemas.openxmlformats.org/officeDocument/2006/relationships/notesSlide" Target="../notesSlides/notesSlide6.xml"/><Relationship Id="rId20" Type="http://schemas.openxmlformats.org/officeDocument/2006/relationships/diagramLayout" Target="../diagrams/layout1.xml"/><Relationship Id="rId16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11" Type="http://schemas.openxmlformats.org/officeDocument/2006/relationships/diagramColors" Target="../diagrams/colors1.xml"/><Relationship Id="rId24" Type="http://schemas.openxmlformats.org/officeDocument/2006/relationships/image" Target="../media/image16.png"/><Relationship Id="rId23" Type="http://schemas.microsoft.com/office/2007/relationships/diagramDrawing" Target="../diagrams/drawing1.xml"/><Relationship Id="rId15" Type="http://schemas.openxmlformats.org/officeDocument/2006/relationships/image" Target="../media/image110.png"/><Relationship Id="rId19" Type="http://schemas.openxmlformats.org/officeDocument/2006/relationships/diagramData" Target="../diagrams/data1.xml"/><Relationship Id="rId10" Type="http://schemas.openxmlformats.org/officeDocument/2006/relationships/diagramQuickStyle" Target="../diagrams/quickStyle1.xml"/><Relationship Id="rId22" Type="http://schemas.openxmlformats.org/officeDocument/2006/relationships/diagramColors" Target="../diagrams/colors1.xml"/><Relationship Id="rId9" Type="http://schemas.openxmlformats.org/officeDocument/2006/relationships/diagramLayout" Target="../diagrams/layout1.xml"/><Relationship Id="rId27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090736"/>
              </p:ext>
            </p:extLst>
          </p:nvPr>
        </p:nvGraphicFramePr>
        <p:xfrm>
          <a:off x="3053561" y="2494881"/>
          <a:ext cx="56343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41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0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Doctorant 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Silun ZHANG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thèse 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Encadrant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industriel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cap="none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cap="small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322847" y="1579117"/>
            <a:ext cx="941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 de l’effet Morton dans les turbines à vapeur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739985"/>
              </p:ext>
            </p:extLst>
          </p:nvPr>
        </p:nvGraphicFramePr>
        <p:xfrm>
          <a:off x="635268" y="3999945"/>
          <a:ext cx="10341540" cy="216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1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37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68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9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i="1" u="sng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Jury</a:t>
                      </a:r>
                      <a:endParaRPr lang="en-US" sz="1600" b="1" i="1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Georges </a:t>
                      </a:r>
                      <a:r>
                        <a:rPr lang="en-US" sz="1400" b="0" i="0" cap="all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Jacquet-Richardet</a:t>
                      </a:r>
                      <a:endParaRPr lang="en-US" sz="1400" b="0" i="0" cap="all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b="0" i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INSA de Lyon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Fabrice THOUVEREZ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Ecole</a:t>
                      </a:r>
                      <a:r>
                        <a:rPr lang="fr-FR" sz="1400" b="0" i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Centrale de Lyon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Aline BELEY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développement sénior, ANSYS France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Examinatrice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Michel FILLON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 de recherche, CNRS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Université de 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Poitiers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de recherche expert, EDF R&amp;D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F3DEE16-C95A-4B87-8CA0-95075DBA72E2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2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  <p:sp>
        <p:nvSpPr>
          <p:cNvPr id="60" name="ZoneTexte 59"/>
          <p:cNvSpPr txBox="1"/>
          <p:nvPr/>
        </p:nvSpPr>
        <p:spPr>
          <a:xfrm>
            <a:off x="1413803" y="1029393"/>
            <a:ext cx="5001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collocation aux points de Lobatto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(LPCM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/>
              <p:cNvSpPr txBox="1"/>
              <p:nvPr/>
            </p:nvSpPr>
            <p:spPr>
              <a:xfrm>
                <a:off x="1482302" y="1413590"/>
                <a:ext cx="8604974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Approximer la température par les Polynômes de Legendre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kumimoji="1"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kumimoji="1"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𝜁</m:t>
                    </m:r>
                    <m:r>
                      <a:rPr kumimoji="1"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1]. </a:t>
                </a:r>
              </a:p>
            </p:txBody>
          </p:sp>
        </mc:Choice>
        <mc:Fallback xmlns="">
          <p:sp>
            <p:nvSpPr>
              <p:cNvPr id="61" name="ZoneTexte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1413590"/>
                <a:ext cx="8604974" cy="358368"/>
              </a:xfrm>
              <a:prstGeom prst="rect">
                <a:avLst/>
              </a:prstGeom>
              <a:blipFill rotWithShape="0">
                <a:blip r:embed="rId4"/>
                <a:stretch>
                  <a:fillRect l="-283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666883" y="1993714"/>
                <a:ext cx="2353658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altLang="zh-CN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0" lang="fr-FR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fr-FR" altLang="zh-CN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0" lang="fr-FR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fr-FR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kumimoji="0" lang="fr-FR" altLang="zh-CN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fr-FR" altLang="zh-CN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0" lang="fr-FR" altLang="zh-CN" sz="1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fr-FR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fr-FR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0" lang="fr-FR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0" lang="fr-FR" altLang="zh-CN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fr-FR" altLang="zh-CN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fr-FR" altLang="zh-CN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fr-FR" altLang="zh-CN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fr-FR" altLang="zh-CN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fr-FR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fr-FR" altLang="zh-CN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0" lang="fr-FR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fr-FR" altLang="zh-CN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0" lang="fr-FR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kumimoji="0" lang="fr-FR" altLang="zh-CN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fr-FR" altLang="zh-CN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fr-FR" altLang="zh-CN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fr-FR" altLang="zh-CN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fr-FR" altLang="zh-CN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83" y="1993714"/>
                <a:ext cx="2353658" cy="7225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/>
              <p:cNvSpPr txBox="1"/>
              <p:nvPr/>
            </p:nvSpPr>
            <p:spPr>
              <a:xfrm>
                <a:off x="8120044" y="1884291"/>
                <a:ext cx="3034919" cy="86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 coefficients de Legendre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fr-FR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fr-FR" altLang="zh-CN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kumimoji="1" lang="fr-FR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kumimoji="1" lang="fr-FR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fr-FR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fr-FR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fr-FR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fr-FR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sont déduits par colocation aux points de Lobatto</a:t>
                </a:r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ZoneTexte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044" y="1884291"/>
                <a:ext cx="3034919" cy="866584"/>
              </a:xfrm>
              <a:prstGeom prst="rect">
                <a:avLst/>
              </a:prstGeom>
              <a:blipFill rotWithShape="0">
                <a:blip r:embed="rId6"/>
                <a:stretch>
                  <a:fillRect l="-1004" t="-2113" b="-8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/>
              <p:cNvSpPr txBox="1"/>
              <p:nvPr/>
            </p:nvSpPr>
            <p:spPr>
              <a:xfrm>
                <a:off x="1541225" y="2932839"/>
                <a:ext cx="8604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injection de l’approximation de la température </a:t>
                </a:r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𝜁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dans l’équation de l’énergie 3D </a:t>
                </a:r>
                <a:r>
                  <a:rPr kumimoji="1"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[2][3][4]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7" name="ZoneTexte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25" y="2932839"/>
                <a:ext cx="8604974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283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1482302" y="5276703"/>
            <a:ext cx="10737937" cy="1680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auto">
              <a:spcBef>
                <a:spcPct val="2000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__________________________</a:t>
            </a:r>
          </a:p>
          <a:p>
            <a:pPr lvl="0" algn="just" fontAlgn="auto">
              <a:spcBef>
                <a:spcPct val="20000"/>
              </a:spcBef>
              <a:spcAft>
                <a:spcPts val="0"/>
              </a:spcAft>
            </a:pP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Elrod H.G. “Efficient Numerical method for computation of </a:t>
            </a:r>
            <a:r>
              <a:rPr kumimoji="1"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thermohydrodynamics</a:t>
            </a: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laminar lubricating film”, technical report. NASA Lewis Research Center; 1989</a:t>
            </a:r>
          </a:p>
          <a:p>
            <a:pPr lvl="0" algn="just" fontAlgn="auto">
              <a:spcBef>
                <a:spcPct val="20000"/>
              </a:spcBef>
              <a:spcAft>
                <a:spcPts val="0"/>
              </a:spcAft>
            </a:pP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Moraru LE. “Numerical prediction and measurements in the lubrication of aeronautical engine and transmission components” [</a:t>
            </a:r>
            <a:r>
              <a:rPr kumimoji="1"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PhD.thesis</a:t>
            </a: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 University of Toledo, 2005. </a:t>
            </a:r>
          </a:p>
          <a:p>
            <a:pPr lvl="0" algn="just" fontAlgn="auto">
              <a:spcBef>
                <a:spcPct val="20000"/>
              </a:spcBef>
              <a:spcAft>
                <a:spcPts val="0"/>
              </a:spcAft>
            </a:pP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Feng K, Kaneko S. “</a:t>
            </a:r>
            <a:r>
              <a:rPr kumimoji="1"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Thermohydrodynamic</a:t>
            </a: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 of </a:t>
            </a:r>
            <a:r>
              <a:rPr kumimoji="1"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Multiwound</a:t>
            </a: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Foil Bearing Using Lobatto Point Quadrature” ASME J. </a:t>
            </a:r>
            <a:r>
              <a:rPr kumimoji="1"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Tribol</a:t>
            </a: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118(3),  2009</a:t>
            </a:r>
          </a:p>
          <a:p>
            <a:pPr lvl="0" algn="just" fontAlgn="auto">
              <a:spcBef>
                <a:spcPct val="20000"/>
              </a:spcBef>
              <a:spcAft>
                <a:spcPts val="0"/>
              </a:spcAft>
            </a:pP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kumimoji="1"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Schweizer</a:t>
            </a: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et al. , “</a:t>
            </a:r>
            <a:r>
              <a:rPr kumimoji="1"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Thermogas</a:t>
            </a: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thermohydrodynamic</a:t>
            </a:r>
            <a:r>
              <a:rPr kumimoji="1"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of thrust and slider bearings: Convergence and efficiency of different reduction approaches”, Tribology International, pp 539-554, 2016</a:t>
            </a:r>
          </a:p>
          <a:p>
            <a:pPr lvl="0" algn="just" fontAlgn="auto">
              <a:spcBef>
                <a:spcPct val="2000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59599" y="3336417"/>
                <a:ext cx="7686600" cy="866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fr-F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f>
                                    <m:fPr>
                                      <m:ctrlP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f>
                                    <m:fPr>
                                      <m:ctrlP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f>
                                    <m:fPr>
                                      <m:ctrlP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𝑐𝑜𝑛𝑣𝑒𝑐𝑡𝑖𝑜𝑛</m:t>
                          </m:r>
                        </m:lim>
                      </m:limLow>
                      <m:r>
                        <a:rPr lang="fr-F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f>
                            <m:fPr>
                              <m:ctrlP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groupChr>
                            <m:groupChrPr>
                              <m:chr m:val="⏟"/>
                              <m:ctrlP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f>
                                    <m:fPr>
                                      <m:ctrlP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𝑐𝑜𝑛𝑑𝑢𝑐𝑡𝑖𝑜𝑛</m:t>
                          </m:r>
                        </m:lim>
                      </m:limLow>
                      <m:r>
                        <a:rPr lang="fr-F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fr-F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r-F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num>
                                            <m:den>
                                              <m: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r-F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r-FR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num>
                                            <m:den>
                                              <m: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fr-FR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𝑑𝑖𝑠𝑠𝑖𝑝𝑎𝑡𝑖𝑜𝑛</m:t>
                          </m:r>
                        </m:lim>
                      </m:limLow>
                      <m:r>
                        <a:rPr lang="fr-F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</m:oMath>
                  </m:oMathPara>
                </a14:m>
                <a:endParaRPr kumimoji="0" lang="fr-FR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599" y="3336417"/>
                <a:ext cx="7686600" cy="86651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ZoneTexte 69"/>
              <p:cNvSpPr txBox="1"/>
              <p:nvPr/>
            </p:nvSpPr>
            <p:spPr>
              <a:xfrm>
                <a:off x="1541225" y="4178920"/>
                <a:ext cx="8604974" cy="142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Intérêts de la méthode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Résolution de l’équation de l’énergie avec peu de points selon l’épaisseur du film 𝑦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Polynôme de Legendre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kumimoji="1"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𝜁</m:t>
                        </m:r>
                      </m:e>
                    </m:d>
                    <m:r>
                      <a:rPr kumimoji="1"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pré-calculé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Bonne précision pour un effort de calcul raisonnable</a:t>
                </a:r>
              </a:p>
              <a:p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25" y="4178920"/>
                <a:ext cx="8604974" cy="1423659"/>
              </a:xfrm>
              <a:prstGeom prst="rect">
                <a:avLst/>
              </a:prstGeom>
              <a:blipFill rotWithShape="0">
                <a:blip r:embed="rId9"/>
                <a:stretch>
                  <a:fillRect l="-283" t="-12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8983250" y="4747783"/>
            <a:ext cx="3364411" cy="584775"/>
            <a:chOff x="8983250" y="4747783"/>
            <a:chExt cx="3364411" cy="584775"/>
          </a:xfrm>
        </p:grpSpPr>
        <p:sp>
          <p:nvSpPr>
            <p:cNvPr id="71" name="ZoneTexte 70"/>
            <p:cNvSpPr txBox="1"/>
            <p:nvPr/>
          </p:nvSpPr>
          <p:spPr>
            <a:xfrm>
              <a:off x="9292290" y="4747783"/>
              <a:ext cx="3055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+mn-lt"/>
                </a:rPr>
                <a:t>Réduire le temps de calculs en gardant une bonne précision</a:t>
              </a:r>
              <a:endParaRPr lang="fr-FR" sz="16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72" name="Flèche droite 71"/>
            <p:cNvSpPr/>
            <p:nvPr/>
          </p:nvSpPr>
          <p:spPr>
            <a:xfrm>
              <a:off x="8983250" y="4858519"/>
              <a:ext cx="462468" cy="3414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73" name="Tableau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0526"/>
              </p:ext>
            </p:extLst>
          </p:nvPr>
        </p:nvGraphicFramePr>
        <p:xfrm>
          <a:off x="5774500" y="0"/>
          <a:ext cx="64175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78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24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4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30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82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7" grpId="0"/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  <p:sp>
        <p:nvSpPr>
          <p:cNvPr id="60" name="ZoneTexte 59"/>
          <p:cNvSpPr txBox="1"/>
          <p:nvPr/>
        </p:nvSpPr>
        <p:spPr>
          <a:xfrm>
            <a:off x="1413803" y="1029393"/>
            <a:ext cx="6332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Mise en l’intérêt de la méthode LPCM par un cas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: </a:t>
            </a:r>
            <a:r>
              <a:rPr lang="fr-F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Patin </a:t>
            </a:r>
            <a:r>
              <a:rPr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incliné</a:t>
            </a:r>
            <a:endParaRPr lang="fr-FR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2078715" y="1894034"/>
                <a:ext cx="5226054" cy="2211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Epaisseur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h𝑒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1.8288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Epaisseur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h𝑠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0.9144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Longueur du patin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0.18288 (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à la paroi inférieure 𝑈𝑥=31.946 (𝑚/𝑠)</a:t>
                </a:r>
              </a:p>
              <a:p>
                <a:pPr marL="34290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ambiante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𝑇𝑎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 (°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Fluide incompressible </a:t>
                </a:r>
              </a:p>
              <a:p>
                <a:pPr marL="34290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Régime stationnaire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Viscosité variable: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=0.13885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−0.045(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fr-FR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715" y="1894034"/>
                <a:ext cx="5226054" cy="2211055"/>
              </a:xfrm>
              <a:prstGeom prst="rect">
                <a:avLst/>
              </a:prstGeom>
              <a:blipFill rotWithShape="0">
                <a:blip r:embed="rId4"/>
                <a:stretch>
                  <a:fillRect l="-467" t="-829" b="-1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e 28"/>
          <p:cNvGrpSpPr/>
          <p:nvPr/>
        </p:nvGrpSpPr>
        <p:grpSpPr>
          <a:xfrm>
            <a:off x="6523421" y="2053428"/>
            <a:ext cx="5218697" cy="1739934"/>
            <a:chOff x="4100224" y="5144230"/>
            <a:chExt cx="4050999" cy="1350619"/>
          </a:xfrm>
        </p:grpSpPr>
        <p:grpSp>
          <p:nvGrpSpPr>
            <p:cNvPr id="30" name="Groupe 29"/>
            <p:cNvGrpSpPr/>
            <p:nvPr/>
          </p:nvGrpSpPr>
          <p:grpSpPr>
            <a:xfrm>
              <a:off x="5881737" y="6217850"/>
              <a:ext cx="1061597" cy="276999"/>
              <a:chOff x="5881737" y="6217850"/>
              <a:chExt cx="1061597" cy="276999"/>
            </a:xfrm>
          </p:grpSpPr>
          <p:cxnSp>
            <p:nvCxnSpPr>
              <p:cNvPr id="46" name="Connecteur droit avec flèche 45"/>
              <p:cNvCxnSpPr/>
              <p:nvPr/>
            </p:nvCxnSpPr>
            <p:spPr>
              <a:xfrm>
                <a:off x="6221722" y="6356350"/>
                <a:ext cx="72161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5881737" y="6217850"/>
                <a:ext cx="3722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2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𝑈𝑥</a:t>
                </a:r>
                <a:endParaRPr lang="fr-FR" b="1" dirty="0"/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4100224" y="5302296"/>
              <a:ext cx="846370" cy="759109"/>
              <a:chOff x="4100224" y="5302296"/>
              <a:chExt cx="846370" cy="759109"/>
            </a:xfrm>
          </p:grpSpPr>
          <p:cxnSp>
            <p:nvCxnSpPr>
              <p:cNvPr id="42" name="Connecteur droit avec flèche 41"/>
              <p:cNvCxnSpPr/>
              <p:nvPr/>
            </p:nvCxnSpPr>
            <p:spPr>
              <a:xfrm flipV="1">
                <a:off x="4263089" y="5592935"/>
                <a:ext cx="0" cy="4684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42"/>
              <p:cNvCxnSpPr/>
              <p:nvPr/>
            </p:nvCxnSpPr>
            <p:spPr>
              <a:xfrm>
                <a:off x="4257624" y="6057360"/>
                <a:ext cx="557105" cy="40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/>
                  <p:cNvSpPr/>
                  <p:nvPr/>
                </p:nvSpPr>
                <p:spPr>
                  <a:xfrm>
                    <a:off x="4100224" y="5302296"/>
                    <a:ext cx="325730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0224" y="5302296"/>
                    <a:ext cx="325730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4620864" y="5759850"/>
                    <a:ext cx="325730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55" name="Rectangl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0864" y="5759850"/>
                    <a:ext cx="325730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e 31"/>
            <p:cNvGrpSpPr/>
            <p:nvPr/>
          </p:nvGrpSpPr>
          <p:grpSpPr>
            <a:xfrm>
              <a:off x="4496581" y="5144230"/>
              <a:ext cx="3654642" cy="1040986"/>
              <a:chOff x="4496581" y="5144230"/>
              <a:chExt cx="3654642" cy="1040986"/>
            </a:xfrm>
          </p:grpSpPr>
          <p:grpSp>
            <p:nvGrpSpPr>
              <p:cNvPr id="33" name="Groupe 32"/>
              <p:cNvGrpSpPr/>
              <p:nvPr/>
            </p:nvGrpSpPr>
            <p:grpSpPr>
              <a:xfrm>
                <a:off x="4496581" y="5144230"/>
                <a:ext cx="3654642" cy="1040986"/>
                <a:chOff x="4496581" y="5144230"/>
                <a:chExt cx="3654642" cy="1040986"/>
              </a:xfrm>
            </p:grpSpPr>
            <p:cxnSp>
              <p:nvCxnSpPr>
                <p:cNvPr id="36" name="Connecteur droit 35"/>
                <p:cNvCxnSpPr/>
                <p:nvPr/>
              </p:nvCxnSpPr>
              <p:spPr>
                <a:xfrm>
                  <a:off x="4496581" y="6185216"/>
                  <a:ext cx="36546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36"/>
                <p:cNvCxnSpPr/>
                <p:nvPr/>
              </p:nvCxnSpPr>
              <p:spPr>
                <a:xfrm>
                  <a:off x="5117431" y="5154510"/>
                  <a:ext cx="2454672" cy="48861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eur droit avec flèche 37"/>
                <p:cNvCxnSpPr/>
                <p:nvPr/>
              </p:nvCxnSpPr>
              <p:spPr>
                <a:xfrm>
                  <a:off x="5117431" y="5144230"/>
                  <a:ext cx="0" cy="104098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avec flèche 38"/>
                <p:cNvCxnSpPr/>
                <p:nvPr/>
              </p:nvCxnSpPr>
              <p:spPr>
                <a:xfrm>
                  <a:off x="7541989" y="5643128"/>
                  <a:ext cx="0" cy="54208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5111827" y="5590195"/>
                      <a:ext cx="410689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sz="1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𝒉𝒆</m:t>
                            </m:r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21" name="Rectangle 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1827" y="5590195"/>
                      <a:ext cx="410689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7493689" y="5784406"/>
                      <a:ext cx="394660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sz="1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𝒉𝒔</m:t>
                            </m:r>
                          </m:oMath>
                        </m:oMathPara>
                      </a14:m>
                      <a:endParaRPr lang="fr-FR" dirty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3689" y="5784406"/>
                      <a:ext cx="394660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4" name="Connecteur droit avec flèche 33"/>
              <p:cNvCxnSpPr/>
              <p:nvPr/>
            </p:nvCxnSpPr>
            <p:spPr>
              <a:xfrm>
                <a:off x="5117431" y="6036849"/>
                <a:ext cx="242455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6138872" y="5814261"/>
                    <a:ext cx="285078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𝑳</m:t>
                        </m:r>
                      </m:oMath>
                    </a14:m>
                    <a:endParaRPr lang="fr-FR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8872" y="5814261"/>
                    <a:ext cx="285078" cy="24622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8" name="ZoneTexte 47"/>
          <p:cNvSpPr txBox="1"/>
          <p:nvPr/>
        </p:nvSpPr>
        <p:spPr>
          <a:xfrm>
            <a:off x="1650561" y="1495584"/>
            <a:ext cx="2588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numériques</a:t>
            </a:r>
            <a:endParaRPr kumimoji="1"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Tableau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75437"/>
              </p:ext>
            </p:extLst>
          </p:nvPr>
        </p:nvGraphicFramePr>
        <p:xfrm>
          <a:off x="5774500" y="0"/>
          <a:ext cx="64175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78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24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4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30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8574303" y="4438530"/>
                <a:ext cx="2382970" cy="1391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Calculer </a:t>
                </a:r>
                <a:b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Champ de température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</a:t>
                </a:r>
                <a:b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flux thermique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aux parois</a:t>
                </a:r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303" y="4438530"/>
                <a:ext cx="2382970" cy="1391920"/>
              </a:xfrm>
              <a:prstGeom prst="rect">
                <a:avLst/>
              </a:prstGeom>
              <a:blipFill rotWithShape="0">
                <a:blip r:embed="rId11"/>
                <a:stretch>
                  <a:fillRect t="-1316" b="-4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53"/>
          <p:cNvSpPr txBox="1"/>
          <p:nvPr/>
        </p:nvSpPr>
        <p:spPr>
          <a:xfrm>
            <a:off x="1686098" y="4472514"/>
            <a:ext cx="5733007" cy="1357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 aux </a:t>
            </a:r>
            <a:r>
              <a:rPr kumimoji="1"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limites thermique:</a:t>
            </a:r>
          </a:p>
          <a:p>
            <a:endParaRPr kumimoji="1"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Parois inférieure et </a:t>
            </a:r>
            <a:r>
              <a:rPr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supérieure </a:t>
            </a:r>
            <a:r>
              <a:rPr lang="fr-F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isothermes  (20°C</a:t>
            </a:r>
            <a:r>
              <a:rPr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2" indent="-34290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du film d’huile constante à l’entrée (20°C</a:t>
            </a:r>
            <a:r>
              <a:rPr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kumimoji="1"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Flèche droite 54"/>
          <p:cNvSpPr/>
          <p:nvPr/>
        </p:nvSpPr>
        <p:spPr>
          <a:xfrm>
            <a:off x="7765470" y="5016105"/>
            <a:ext cx="462468" cy="341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63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8" grpId="0"/>
      <p:bldP spid="53" grpId="0"/>
      <p:bldP spid="54" grpId="0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 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  <p:sp>
        <p:nvSpPr>
          <p:cNvPr id="60" name="ZoneTexte 59"/>
          <p:cNvSpPr txBox="1"/>
          <p:nvPr/>
        </p:nvSpPr>
        <p:spPr>
          <a:xfrm>
            <a:off x="1413803" y="1029393"/>
            <a:ext cx="1032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obtenus avec la méthode classique (de référence) utilisant une discrétisation avec volumes finis équidistants suivant l’épaisseur du film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600200" y="1632524"/>
            <a:ext cx="6240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des Volumes de Contrôle (CV) fixé en x: </a:t>
            </a:r>
            <a:r>
              <a:rPr lang="fr-FR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Nx</a:t>
            </a:r>
            <a:r>
              <a:rPr lang="fr-F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des CV en y: Ny = 10, 20, 40, 60, 80, 100, 120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Erreur relative :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Tableau 48"/>
          <p:cNvGraphicFramePr>
            <a:graphicFrameLocks noGrp="1"/>
          </p:cNvGraphicFramePr>
          <p:nvPr>
            <p:extLst/>
          </p:nvPr>
        </p:nvGraphicFramePr>
        <p:xfrm>
          <a:off x="5774500" y="0"/>
          <a:ext cx="64175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78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24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4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30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Espace réservé du contenu 2"/>
              <p:cNvSpPr txBox="1">
                <a:spLocks/>
              </p:cNvSpPr>
              <p:nvPr/>
            </p:nvSpPr>
            <p:spPr>
              <a:xfrm>
                <a:off x="2488887" y="2460761"/>
                <a:ext cx="4158556" cy="16770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3400"/>
                  </a:lnSpc>
                  <a:spcBef>
                    <a:spcPts val="0"/>
                  </a:spcBef>
                  <a:buClr>
                    <a:srgbClr val="509E2F"/>
                  </a:buClr>
                  <a:buFont typeface="Arial" pitchFamily="34" charset="0"/>
                  <a:buNone/>
                  <a:defRPr sz="2200" kern="120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lvl1pPr>
                <a:lvl2pPr marL="136525" indent="-136525" algn="l" defTabSz="914400" rtl="0" eaLnBrk="1" latinLnBrk="0" hangingPunct="1">
                  <a:lnSpc>
                    <a:spcPts val="1300"/>
                  </a:lnSpc>
                  <a:spcBef>
                    <a:spcPct val="20000"/>
                  </a:spcBef>
                  <a:buClr>
                    <a:srgbClr val="509E2F"/>
                  </a:buClr>
                  <a:buSzPct val="100000"/>
                  <a:buFont typeface="Wingdings" pitchFamily="2" charset="2"/>
                  <a:buChar char="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14000" indent="-144000" algn="l" defTabSz="914400" rtl="0" eaLnBrk="1" latinLnBrk="0" hangingPunct="1">
                  <a:lnSpc>
                    <a:spcPts val="1300"/>
                  </a:lnSpc>
                  <a:spcBef>
                    <a:spcPct val="20000"/>
                  </a:spcBef>
                  <a:buClr>
                    <a:srgbClr val="509E2F"/>
                  </a:buClr>
                  <a:buSzPct val="50000"/>
                  <a:buFont typeface="Wingdings" pitchFamily="2" charset="2"/>
                  <a:buChar char="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09600" indent="-97200" algn="l" defTabSz="914400" rtl="0" eaLnBrk="1" latinLnBrk="0" hangingPunct="1">
                  <a:lnSpc>
                    <a:spcPts val="1300"/>
                  </a:lnSpc>
                  <a:spcBef>
                    <a:spcPct val="20000"/>
                  </a:spcBef>
                  <a:buClr>
                    <a:srgbClr val="509E2F"/>
                  </a:buClr>
                  <a:buFont typeface="Arial" pitchFamily="34" charset="0"/>
                  <a:buChar char="-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6525" indent="0" algn="l" defTabSz="914400" rtl="0" eaLnBrk="1" latinLnBrk="0" hangingPunct="1">
                  <a:lnSpc>
                    <a:spcPts val="1300"/>
                  </a:lnSpc>
                  <a:spcBef>
                    <a:spcPct val="20000"/>
                  </a:spcBef>
                  <a:buClr>
                    <a:srgbClr val="509E2F"/>
                  </a:buClr>
                  <a:buFont typeface="Arial" pitchFamily="34" charset="0"/>
                  <a:buChar char="»"/>
                  <a:defRPr sz="1100" b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fr-F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F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F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fr-F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F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F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fr-F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F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FR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fr-FR" sz="1200" i="1" dirty="0" smtClean="0"/>
              </a:p>
              <a:p>
                <a:pPr marL="0" lvl="1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r>
                      <a:rPr lang="fr-FR" altLang="zh-CN" sz="12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FR" altLang="zh-CN" sz="12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fr-FR" sz="1500" b="1" dirty="0" smtClean="0"/>
                  <a:t> </a:t>
                </a:r>
                <a:r>
                  <a:rPr lang="fr-FR" sz="1500" dirty="0" smtClean="0"/>
                  <a:t>niveau de raffinement du maillage</a:t>
                </a:r>
                <a:endParaRPr lang="fr-FR" sz="1500" dirty="0"/>
              </a:p>
            </p:txBody>
          </p:sp>
        </mc:Choice>
        <mc:Fallback xmlns="">
          <p:sp>
            <p:nvSpPr>
              <p:cNvPr id="50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887" y="2460761"/>
                <a:ext cx="4158556" cy="16770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" name="Graphique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2126419"/>
              </p:ext>
            </p:extLst>
          </p:nvPr>
        </p:nvGraphicFramePr>
        <p:xfrm>
          <a:off x="6958667" y="1897812"/>
          <a:ext cx="4549698" cy="2701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1725027" y="4410297"/>
            <a:ext cx="604044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référence utilisé par la suite pour des comparaisons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 </a:t>
            </a:r>
            <a:r>
              <a:rPr lang="fr-F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 parois adimensionné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obtenus avec </a:t>
            </a:r>
            <a:r>
              <a:rPr lang="fr-FR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maillage 30*40 (</a:t>
            </a:r>
            <a:r>
              <a:rPr lang="fr-FR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Nx</a:t>
            </a:r>
            <a:r>
              <a:rPr lang="fr-FR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*Ny)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endParaRPr lang="fr-FR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Temps </a:t>
            </a:r>
            <a:r>
              <a:rPr lang="fr-F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calcul : </a:t>
            </a:r>
            <a:r>
              <a:rPr lang="fr-FR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 secondes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endParaRPr lang="fr-FR" altLang="zh-CN" sz="1600" b="1" kern="0" dirty="0" smtClean="0">
              <a:solidFill>
                <a:sysClr val="windowText" lastClr="000000"/>
              </a:solidFill>
            </a:endParaRPr>
          </a:p>
          <a:p>
            <a:pPr marL="742950" lvl="2" indent="-285750">
              <a:buFont typeface="Courier New" panose="02070309020205020404" pitchFamily="49" charset="0"/>
              <a:buChar char="o"/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7" name="Graphique 56"/>
          <p:cNvGraphicFramePr/>
          <p:nvPr>
            <p:extLst>
              <p:ext uri="{D42A27DB-BD31-4B8C-83A1-F6EECF244321}">
                <p14:modId xmlns:p14="http://schemas.microsoft.com/office/powerpoint/2010/main" val="1512049439"/>
              </p:ext>
            </p:extLst>
          </p:nvPr>
        </p:nvGraphicFramePr>
        <p:xfrm>
          <a:off x="7966749" y="4549518"/>
          <a:ext cx="3014663" cy="1958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5385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 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  <p:sp>
        <p:nvSpPr>
          <p:cNvPr id="60" name="ZoneTexte 59"/>
          <p:cNvSpPr txBox="1"/>
          <p:nvPr/>
        </p:nvSpPr>
        <p:spPr>
          <a:xfrm>
            <a:off x="1600200" y="1030836"/>
            <a:ext cx="10328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obtenus avec l’approximation de T par des polynômes de Legendre et la méthode de collocation aux points de Lobatto; comparaisons avec la méthode de référence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1600200" y="1632524"/>
                <a:ext cx="9798485" cy="1609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Nombre des </a:t>
                </a:r>
                <a:r>
                  <a:rPr lang="fr-FR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CVs</a:t>
                </a:r>
                <a:r>
                  <a:rPr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fixé en x (</a:t>
                </a:r>
                <a:r>
                  <a:rPr lang="fr-FR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Nx</a:t>
                </a:r>
                <a:r>
                  <a:rPr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Degré maxi du polynôme de Legendre pour approximer la température: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𝐿𝑒𝑔𝑒𝑛𝑑𝑟𝑒</m:t>
                        </m:r>
                      </m:sub>
                    </m:sSub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4, 6, 8, 10, 12, 14, 16 et 18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Nombre des points Lobatto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𝐿𝑜𝑏𝑎𝑡𝑡𝑜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𝐿𝑒𝑔𝑒𝑛𝑑𝑟𝑒</m:t>
                        </m:r>
                      </m:sub>
                    </m:sSub>
                    <m:r>
                      <a:rPr lang="fr-FR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5, 7, 9, 11, 13, 15, 17, 19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points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632524"/>
                <a:ext cx="9798485" cy="1609671"/>
              </a:xfrm>
              <a:prstGeom prst="rect">
                <a:avLst/>
              </a:prstGeom>
              <a:blipFill rotWithShape="0">
                <a:blip r:embed="rId4"/>
                <a:stretch>
                  <a:fillRect l="-249" t="-11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" name="Tableau 48"/>
          <p:cNvGraphicFramePr>
            <a:graphicFrameLocks noGrp="1"/>
          </p:cNvGraphicFramePr>
          <p:nvPr>
            <p:extLst/>
          </p:nvPr>
        </p:nvGraphicFramePr>
        <p:xfrm>
          <a:off x="5774500" y="0"/>
          <a:ext cx="64175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78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24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4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30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aphique 22"/>
          <p:cNvGraphicFramePr/>
          <p:nvPr>
            <p:extLst>
              <p:ext uri="{D42A27DB-BD31-4B8C-83A1-F6EECF244321}">
                <p14:modId xmlns:p14="http://schemas.microsoft.com/office/powerpoint/2010/main" val="101109930"/>
              </p:ext>
            </p:extLst>
          </p:nvPr>
        </p:nvGraphicFramePr>
        <p:xfrm>
          <a:off x="2069240" y="3048462"/>
          <a:ext cx="4029318" cy="3243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Graphique 23"/>
          <p:cNvGraphicFramePr/>
          <p:nvPr>
            <p:extLst>
              <p:ext uri="{D42A27DB-BD31-4B8C-83A1-F6EECF244321}">
                <p14:modId xmlns:p14="http://schemas.microsoft.com/office/powerpoint/2010/main" val="4205299735"/>
              </p:ext>
            </p:extLst>
          </p:nvPr>
        </p:nvGraphicFramePr>
        <p:xfrm>
          <a:off x="6883818" y="3048462"/>
          <a:ext cx="4232031" cy="3243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4082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 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1600200" y="1040279"/>
                <a:ext cx="4412293" cy="236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Définition de l’erreur relative</a:t>
                </a:r>
                <a:r>
                  <a:rPr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lvl="1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𝐿𝑜𝑏𝑎𝑡𝑡𝑜</m:t>
                            </m:r>
                          </m:sub>
                        </m:sSub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sz="1200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𝐿𝑜𝑏𝑎𝑡𝑡𝑜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𝜁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  <m:t>𝜕𝜁</m:t>
                                            </m:r>
                                          </m:den>
                                        </m:f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𝑟𝑒𝑓𝑒𝑟𝑒𝑛𝑐𝑒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𝜁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  <m:t>𝜕𝜁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𝑟𝑒𝑓𝑒𝑟𝑒𝑛𝑐𝑒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𝜁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  <m:t>𝜕𝜁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fr-FR" sz="1200" i="1" dirty="0"/>
              </a:p>
              <a:p>
                <a:pPr marL="0" lvl="1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fr-FR" sz="1400" i="1" dirty="0">
                  <a:latin typeface="Cambria Math" panose="02040503050406030204" pitchFamily="18" charset="0"/>
                </a:endParaRPr>
              </a:p>
              <a:p>
                <a:pPr marL="0" lvl="1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𝐿𝑜𝑏𝑎𝑡𝑡𝑜</m:t>
                        </m:r>
                      </m:sub>
                    </m:sSub>
                    <m:r>
                      <a:rPr lang="fr-FR" altLang="zh-CN" sz="14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fr-FR" sz="1400" b="1" dirty="0"/>
                  <a:t> </a:t>
                </a:r>
                <a:r>
                  <a:rPr lang="fr-FR" sz="1500" dirty="0"/>
                  <a:t>Nombre des points de Lobatto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040279"/>
                <a:ext cx="4412293" cy="2365456"/>
              </a:xfrm>
              <a:prstGeom prst="rect">
                <a:avLst/>
              </a:prstGeom>
              <a:blipFill rotWithShape="0">
                <a:blip r:embed="rId4"/>
                <a:stretch>
                  <a:fillRect l="-553" t="-7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" name="Tableau 48"/>
          <p:cNvGraphicFramePr>
            <a:graphicFrameLocks noGrp="1"/>
          </p:cNvGraphicFramePr>
          <p:nvPr>
            <p:extLst/>
          </p:nvPr>
        </p:nvGraphicFramePr>
        <p:xfrm>
          <a:off x="5774500" y="0"/>
          <a:ext cx="64175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78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24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4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30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Espace réservé du contenu 2"/>
          <p:cNvSpPr txBox="1">
            <a:spLocks/>
          </p:cNvSpPr>
          <p:nvPr/>
        </p:nvSpPr>
        <p:spPr>
          <a:xfrm>
            <a:off x="7519374" y="3446284"/>
            <a:ext cx="3480435" cy="2206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3400"/>
              </a:lnSpc>
              <a:spcBef>
                <a:spcPts val="0"/>
              </a:spcBef>
              <a:buClr>
                <a:srgbClr val="509E2F"/>
              </a:buClr>
              <a:buFont typeface="Arial" pitchFamily="34" charset="0"/>
              <a:buNone/>
              <a:defRPr sz="2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36525" indent="-136525" algn="l" defTabSz="914400" rtl="0" eaLnBrk="1" latinLnBrk="0" hangingPunct="1">
              <a:lnSpc>
                <a:spcPts val="1300"/>
              </a:lnSpc>
              <a:spcBef>
                <a:spcPct val="20000"/>
              </a:spcBef>
              <a:buClr>
                <a:srgbClr val="509E2F"/>
              </a:buClr>
              <a:buSzPct val="100000"/>
              <a:buFont typeface="Wingdings" pitchFamily="2" charset="2"/>
              <a:buChar char="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4000" indent="-144000" algn="l" defTabSz="914400" rtl="0" eaLnBrk="1" latinLnBrk="0" hangingPunct="1">
              <a:lnSpc>
                <a:spcPts val="1300"/>
              </a:lnSpc>
              <a:spcBef>
                <a:spcPct val="20000"/>
              </a:spcBef>
              <a:buClr>
                <a:srgbClr val="509E2F"/>
              </a:buClr>
              <a:buSzPct val="50000"/>
              <a:buFont typeface="Wingdings" pitchFamily="2" charset="2"/>
              <a:buChar char="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9600" indent="-97200" algn="l" defTabSz="914400" rtl="0" eaLnBrk="1" latinLnBrk="0" hangingPunct="1">
              <a:lnSpc>
                <a:spcPts val="1300"/>
              </a:lnSpc>
              <a:spcBef>
                <a:spcPct val="20000"/>
              </a:spcBef>
              <a:buClr>
                <a:srgbClr val="509E2F"/>
              </a:buClr>
              <a:buFont typeface="Arial" pitchFamily="34" charset="0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525" indent="0" algn="l" defTabSz="914400" rtl="0" eaLnBrk="1" latinLnBrk="0" hangingPunct="1">
              <a:lnSpc>
                <a:spcPts val="1300"/>
              </a:lnSpc>
              <a:spcBef>
                <a:spcPct val="20000"/>
              </a:spcBef>
              <a:buClr>
                <a:srgbClr val="509E2F"/>
              </a:buClr>
              <a:buFont typeface="Arial" pitchFamily="34" charset="0"/>
              <a:buChar char="»"/>
              <a:defRPr sz="11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p"/>
            </a:pPr>
            <a:endParaRPr lang="fr-FR" sz="1500" dirty="0" smtClean="0"/>
          </a:p>
          <a:p>
            <a:pPr marL="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fr-FR" sz="1200" i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7319935" y="1138291"/>
            <a:ext cx="354013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Temps de calcul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fr-FR" sz="1600" dirty="0"/>
              <a:t>Méthode classique: 18 sec</a:t>
            </a:r>
            <a:r>
              <a:rPr lang="fr-FR" sz="1600" dirty="0" smtClean="0"/>
              <a:t>.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fr-FR" sz="1500" dirty="0"/>
              <a:t>Méthode de collocation aux points </a:t>
            </a:r>
            <a:r>
              <a:rPr lang="fr-FR" sz="1500" dirty="0" smtClean="0"/>
              <a:t>de </a:t>
            </a:r>
            <a:r>
              <a:rPr lang="fr-FR" sz="1500" dirty="0"/>
              <a:t>Lobatto </a:t>
            </a:r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 1 sec.</a:t>
            </a:r>
            <a:endParaRPr lang="fr-FR" sz="1500" dirty="0"/>
          </a:p>
          <a:p>
            <a:pPr marL="742950" lvl="2" indent="-285750">
              <a:buFont typeface="Courier New" panose="02070309020205020404" pitchFamily="49" charset="0"/>
              <a:buChar char="o"/>
            </a:pPr>
            <a:endParaRPr lang="fr-FR" sz="1600" dirty="0"/>
          </a:p>
          <a:p>
            <a:pPr marL="0" lvl="1" algn="ctr"/>
            <a:r>
              <a:rPr lang="fr-FR" altLang="zh-CN" sz="1600" b="1" kern="0" dirty="0">
                <a:solidFill>
                  <a:srgbClr val="00B050"/>
                </a:solidFill>
              </a:rPr>
              <a:t>Une réduction significative du temps de </a:t>
            </a:r>
            <a:r>
              <a:rPr lang="fr-FR" altLang="zh-CN" sz="1600" b="1" kern="0" dirty="0" smtClean="0">
                <a:solidFill>
                  <a:srgbClr val="00B050"/>
                </a:solidFill>
              </a:rPr>
              <a:t>calcul</a:t>
            </a:r>
            <a:endParaRPr lang="fr-FR" altLang="zh-CN" sz="1600" b="1" kern="0" dirty="0">
              <a:solidFill>
                <a:srgbClr val="00B050"/>
              </a:solidFill>
            </a:endParaRPr>
          </a:p>
        </p:txBody>
      </p:sp>
      <p:graphicFrame>
        <p:nvGraphicFramePr>
          <p:cNvPr id="25" name="Graphique 24"/>
          <p:cNvGraphicFramePr/>
          <p:nvPr>
            <p:extLst>
              <p:ext uri="{D42A27DB-BD31-4B8C-83A1-F6EECF244321}">
                <p14:modId xmlns:p14="http://schemas.microsoft.com/office/powerpoint/2010/main" val="3386426492"/>
              </p:ext>
            </p:extLst>
          </p:nvPr>
        </p:nvGraphicFramePr>
        <p:xfrm>
          <a:off x="1951106" y="3405735"/>
          <a:ext cx="4247784" cy="2932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Graphique 25"/>
          <p:cNvGraphicFramePr/>
          <p:nvPr>
            <p:extLst>
              <p:ext uri="{D42A27DB-BD31-4B8C-83A1-F6EECF244321}">
                <p14:modId xmlns:p14="http://schemas.microsoft.com/office/powerpoint/2010/main" val="151950201"/>
              </p:ext>
            </p:extLst>
          </p:nvPr>
        </p:nvGraphicFramePr>
        <p:xfrm>
          <a:off x="6908456" y="3212334"/>
          <a:ext cx="4091353" cy="3042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3567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 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49" name="Tableau 48"/>
          <p:cNvGraphicFramePr>
            <a:graphicFrameLocks noGrp="1"/>
          </p:cNvGraphicFramePr>
          <p:nvPr>
            <p:extLst/>
          </p:nvPr>
        </p:nvGraphicFramePr>
        <p:xfrm>
          <a:off x="5774500" y="0"/>
          <a:ext cx="64175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78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24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4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30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ZoneTexte 22"/>
          <p:cNvSpPr txBox="1"/>
          <p:nvPr/>
        </p:nvSpPr>
        <p:spPr>
          <a:xfrm>
            <a:off x="1541225" y="1104110"/>
            <a:ext cx="836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Modèles de rupture et reformation du film lubrifiant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cavitation) dans le palier hydrodynamique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81054" y="2057042"/>
            <a:ext cx="6000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d’équation de Reynolds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généralisée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modèle FBNS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57620" y="1497725"/>
            <a:ext cx="72483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auto">
              <a:spcAft>
                <a:spcPts val="0"/>
              </a:spcAft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basé sur l’algorithme Fischer-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Burmeister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-Newton-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(FBNS)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685010" y="2537015"/>
                <a:ext cx="6387054" cy="1630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fr-FR" sz="16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fr-FR" sz="16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16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fr-FR" sz="1600" i="1" dirty="0" smtClean="0">
                  <a:latin typeface="Cambria Math" panose="02040503050406030204" pitchFamily="18" charset="0"/>
                </a:endParaRP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𝑡𝑒𝑟𝑚𝑒𝑠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𝑑𝑒𝑠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𝑖𝑛𝑡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é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𝑔𝑟𝑎𝑙𝑠</m:t>
                      </m:r>
                    </m:oMath>
                  </m:oMathPara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𝑑𝑒𝑛𝑠𝑖𝑡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é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𝑐𝑜𝑛𝑠𝑡𝑎𝑛𝑡𝑒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h𝑜𝑟𝑠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𝑑𝑒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𝑙𝑎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𝑧𝑜𝑛𝑒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𝑑𝑒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𝑐𝑎𝑣𝑖𝑡𝑎𝑡𝑖𝑜𝑛</m:t>
                      </m:r>
                    </m:oMath>
                  </m:oMathPara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𝑓𝑟𝑎𝑐𝑡𝑖𝑜𝑛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𝑑𝑒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𝑐𝑎𝑣𝑖𝑡𝑎𝑡𝑖𝑜𝑛</m:t>
                      </m:r>
                    </m:oMath>
                  </m:oMathPara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10" y="2537015"/>
                <a:ext cx="6387054" cy="1630446"/>
              </a:xfrm>
              <a:prstGeom prst="rect">
                <a:avLst/>
              </a:prstGeom>
              <a:blipFill rotWithShape="0"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1781054" y="4477863"/>
            <a:ext cx="2651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Contrainte supplémentaire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949509" y="4813111"/>
                <a:ext cx="2422458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509" y="4813111"/>
                <a:ext cx="2422458" cy="427746"/>
              </a:xfrm>
              <a:prstGeom prst="rect">
                <a:avLst/>
              </a:prstGeom>
              <a:blipFill rotWithShape="0"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92733" y="5340364"/>
                <a:ext cx="5157566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 smtClean="0"/>
                  <a:t>Signifiation</a:t>
                </a:r>
                <a:r>
                  <a:rPr lang="fr-FR" dirty="0" smtClean="0"/>
                  <a:t> 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&gt;0   →   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   (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𝑝𝑎𝑠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𝑐𝑎𝑣𝑖𝑡𝑎𝑡𝑖𝑜𝑛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   →   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(0,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1]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(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𝑟𝑢𝑝𝑡𝑢𝑟𝑒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𝑓𝑖𝑙𝑚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733" y="5340364"/>
                <a:ext cx="5157566" cy="641586"/>
              </a:xfrm>
              <a:prstGeom prst="rect">
                <a:avLst/>
              </a:prstGeom>
              <a:blipFill rotWithShape="0">
                <a:blip r:embed="rId6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28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 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49" name="Tableau 48"/>
          <p:cNvGraphicFramePr>
            <a:graphicFrameLocks noGrp="1"/>
          </p:cNvGraphicFramePr>
          <p:nvPr>
            <p:extLst/>
          </p:nvPr>
        </p:nvGraphicFramePr>
        <p:xfrm>
          <a:off x="5774500" y="0"/>
          <a:ext cx="64175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78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24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4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30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ZoneTexte 22"/>
          <p:cNvSpPr txBox="1"/>
          <p:nvPr/>
        </p:nvSpPr>
        <p:spPr>
          <a:xfrm>
            <a:off x="1541225" y="1104110"/>
            <a:ext cx="4189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module : </a:t>
            </a:r>
            <a:r>
              <a:rPr lang="fr-F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Palier à deux lobes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aseline="45000" dirty="0"/>
              <a:t>[6] </a:t>
            </a:r>
            <a:endParaRPr lang="fr-FR" altLang="zh-CN" sz="1600" baseline="45000" dirty="0"/>
          </a:p>
        </p:txBody>
      </p:sp>
      <p:grpSp>
        <p:nvGrpSpPr>
          <p:cNvPr id="25" name="Groupe 24"/>
          <p:cNvGrpSpPr/>
          <p:nvPr/>
        </p:nvGrpSpPr>
        <p:grpSpPr>
          <a:xfrm>
            <a:off x="6839825" y="1774500"/>
            <a:ext cx="4523853" cy="2260632"/>
            <a:chOff x="4712836" y="1548232"/>
            <a:chExt cx="4523853" cy="2260632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3336" y="1548232"/>
              <a:ext cx="2267331" cy="226063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712836" y="2462185"/>
              <a:ext cx="8611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dirty="0" smtClean="0">
                  <a:solidFill>
                    <a:schemeClr val="tx1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Entrée</a:t>
              </a:r>
            </a:p>
            <a:p>
              <a:r>
                <a:rPr lang="fr-FR" sz="1400" dirty="0" smtClean="0">
                  <a:solidFill>
                    <a:schemeClr val="tx1"/>
                  </a:solidFill>
                  <a:ea typeface="SimSun" panose="02010600030101010101" pitchFamily="2" charset="-122"/>
                  <a:cs typeface="Times New Roman" panose="02020603050405020304" pitchFamily="18" charset="0"/>
                </a:rPr>
                <a:t>du fluide</a:t>
              </a:r>
              <a:endParaRPr lang="fr-FR" dirty="0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>
              <a:off x="5429608" y="2678548"/>
              <a:ext cx="328532" cy="9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8325863" y="2416938"/>
                  <a:ext cx="9108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1400" dirty="0">
                            <a:solidFill>
                              <a:schemeClr val="tx1"/>
                            </a:solidFill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Entr</m:t>
                        </m:r>
                        <m:r>
                          <m:rPr>
                            <m:nor/>
                          </m:rPr>
                          <a:rPr lang="fr-FR" sz="1400" dirty="0">
                            <a:solidFill>
                              <a:schemeClr val="tx1"/>
                            </a:solidFill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é</m:t>
                        </m:r>
                        <m:r>
                          <m:rPr>
                            <m:nor/>
                          </m:rPr>
                          <a:rPr lang="fr-FR" sz="1400" dirty="0">
                            <a:solidFill>
                              <a:schemeClr val="tx1"/>
                            </a:solidFill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e</m:t>
                        </m:r>
                      </m:oMath>
                    </m:oMathPara>
                  </a14:m>
                  <a:endParaRPr lang="fr-FR" sz="1400" dirty="0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fr-FR" sz="1400" dirty="0">
                            <a:solidFill>
                              <a:schemeClr val="tx1"/>
                            </a:solidFill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du</m:t>
                        </m:r>
                        <m:r>
                          <m:rPr>
                            <m:nor/>
                          </m:rPr>
                          <a:rPr lang="fr-FR" sz="1400" dirty="0">
                            <a:solidFill>
                              <a:schemeClr val="tx1"/>
                            </a:solidFill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sz="1400" dirty="0">
                            <a:solidFill>
                              <a:schemeClr val="tx1"/>
                            </a:solidFill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fluide</m:t>
                        </m:r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86" name="Rectangle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863" y="2416938"/>
                  <a:ext cx="91082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eur droit avec flèche 29"/>
            <p:cNvCxnSpPr>
              <a:endCxn id="26" idx="3"/>
            </p:cNvCxnSpPr>
            <p:nvPr/>
          </p:nvCxnSpPr>
          <p:spPr>
            <a:xfrm flipH="1" flipV="1">
              <a:off x="8010667" y="2678548"/>
              <a:ext cx="363255" cy="9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078715" y="1894034"/>
                <a:ext cx="4601087" cy="2709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Diamètre de l’arbre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=99.772 (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Longueur du palier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=68.4 (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Jeu radial d’assemblage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=68 (µ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Lubrifiant (ISO VG46 )</a:t>
                </a: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d’alimentation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𝑎𝑙𝑖𝑚</m:t>
                        </m:r>
                      </m:sub>
                    </m:sSub>
                    <m:r>
                      <a:rPr lang="fr-FR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=43°</m:t>
                    </m:r>
                    <m:r>
                      <a:rPr lang="fr-FR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ambiante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fr-FR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=30°</m:t>
                    </m:r>
                    <m:r>
                      <a:rPr lang="fr-FR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Pression d’alimentation: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𝑎𝑙𝑖𝑚</m:t>
                        </m:r>
                      </m:sub>
                    </m:sSub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=1,7 (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𝑏𝑎𝑟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Régime stationnaire</a:t>
                </a: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Sans déformations du coussinet</a:t>
                </a: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Conservation de l’énergie entre deux patins</a:t>
                </a: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715" y="1894034"/>
                <a:ext cx="4601087" cy="2709268"/>
              </a:xfrm>
              <a:prstGeom prst="rect">
                <a:avLst/>
              </a:prstGeom>
              <a:blipFill rotWithShape="0">
                <a:blip r:embed="rId9"/>
                <a:stretch>
                  <a:fillRect l="-530" t="-676" b="-2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/>
          <p:cNvSpPr txBox="1"/>
          <p:nvPr/>
        </p:nvSpPr>
        <p:spPr>
          <a:xfrm>
            <a:off x="1650561" y="1495584"/>
            <a:ext cx="2588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numériques</a:t>
            </a:r>
            <a:endParaRPr kumimoji="1"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1775560" y="4749664"/>
                <a:ext cx="5733007" cy="137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Conditions aux limites thermique:</a:t>
                </a:r>
              </a:p>
              <a:p>
                <a:endParaRPr kumimoji="1"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2" indent="-342900" algn="just">
                  <a:lnSpc>
                    <a:spcPct val="107000"/>
                  </a:lnSpc>
                  <a:buFont typeface="Courier New" panose="02070309020205020404" pitchFamily="49" charset="0"/>
                  <a:buChar char="o"/>
                </a:pPr>
                <a:r>
                  <a:rPr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Coussinet adiabatique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𝑐𝑜𝑢𝑠𝑠𝑖𝑛𝑒𝑡</m:t>
                        </m:r>
                      </m:sub>
                    </m:sSub>
                    <m:r>
                      <a:rPr lang="fr-FR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</m:t>
                    </m:r>
                  </m:oMath>
                </a14:m>
                <a:r>
                  <a:rPr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800100" lvl="2" indent="-342900" algn="just">
                  <a:lnSpc>
                    <a:spcPct val="107000"/>
                  </a:lnSpc>
                  <a:buFont typeface="Courier New" panose="02070309020205020404" pitchFamily="49" charset="0"/>
                  <a:buChar char="o"/>
                </a:pPr>
                <a:r>
                  <a:rPr lang="fr-F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avec une température imposée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𝑟𝑜𝑡𝑜𝑟</m:t>
                        </m:r>
                      </m:sub>
                    </m:sSub>
                  </m:oMath>
                </a14:m>
                <a:r>
                  <a:rPr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</a:t>
                </a:r>
                <a:endParaRPr lang="fr-FR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2" algn="just">
                  <a:lnSpc>
                    <a:spcPct val="107000"/>
                  </a:lnSpc>
                </a:pPr>
                <a:endParaRPr lang="fr-FR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60" y="4749664"/>
                <a:ext cx="5733007" cy="1375185"/>
              </a:xfrm>
              <a:prstGeom prst="rect">
                <a:avLst/>
              </a:prstGeom>
              <a:blipFill rotWithShape="0">
                <a:blip r:embed="rId10"/>
                <a:stretch>
                  <a:fillRect l="-425" t="-13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e 56"/>
          <p:cNvGrpSpPr/>
          <p:nvPr/>
        </p:nvGrpSpPr>
        <p:grpSpPr>
          <a:xfrm>
            <a:off x="6839825" y="4107753"/>
            <a:ext cx="4750540" cy="2402597"/>
            <a:chOff x="4086938" y="4335729"/>
            <a:chExt cx="4750540" cy="2402597"/>
          </a:xfrm>
        </p:grpSpPr>
        <p:sp>
          <p:nvSpPr>
            <p:cNvPr id="58" name="Arc 57"/>
            <p:cNvSpPr/>
            <p:nvPr/>
          </p:nvSpPr>
          <p:spPr>
            <a:xfrm rot="4985750">
              <a:off x="6546090" y="4554487"/>
              <a:ext cx="1070224" cy="1024652"/>
            </a:xfrm>
            <a:prstGeom prst="arc">
              <a:avLst>
                <a:gd name="adj1" fmla="val 16200000"/>
                <a:gd name="adj2" fmla="val 19318652"/>
              </a:avLst>
            </a:prstGeom>
            <a:noFill/>
            <a:ln w="28575" cap="flat" cmpd="sng" algn="ctr">
              <a:solidFill>
                <a:srgbClr val="000000"/>
              </a:solidFill>
              <a:prstDash val="sysDash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7953641" y="4335729"/>
                  <a:ext cx="66236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𝑎𝑙𝑖𝑚</m:t>
                            </m:r>
                          </m:sub>
                        </m:sSub>
                        <m:r>
                          <a:rPr kumimoji="0" lang="fr-F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kumimoji="0" lang="fr-FR" sz="14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641" y="4335729"/>
                  <a:ext cx="662361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e 59"/>
            <p:cNvGrpSpPr/>
            <p:nvPr/>
          </p:nvGrpSpPr>
          <p:grpSpPr>
            <a:xfrm>
              <a:off x="5687893" y="4360529"/>
              <a:ext cx="1924186" cy="1724660"/>
              <a:chOff x="5687893" y="4360529"/>
              <a:chExt cx="1924186" cy="1724660"/>
            </a:xfrm>
          </p:grpSpPr>
          <p:grpSp>
            <p:nvGrpSpPr>
              <p:cNvPr id="70" name="Groupe 69"/>
              <p:cNvGrpSpPr/>
              <p:nvPr/>
            </p:nvGrpSpPr>
            <p:grpSpPr>
              <a:xfrm>
                <a:off x="5687893" y="4360529"/>
                <a:ext cx="1905348" cy="1724660"/>
                <a:chOff x="0" y="0"/>
                <a:chExt cx="1905791" cy="1725282"/>
              </a:xfrm>
            </p:grpSpPr>
            <p:grpSp>
              <p:nvGrpSpPr>
                <p:cNvPr id="72" name="Groupe 71"/>
                <p:cNvGrpSpPr/>
                <p:nvPr/>
              </p:nvGrpSpPr>
              <p:grpSpPr>
                <a:xfrm>
                  <a:off x="0" y="267418"/>
                  <a:ext cx="1475117" cy="1457864"/>
                  <a:chOff x="0" y="0"/>
                  <a:chExt cx="1475117" cy="1457864"/>
                </a:xfrm>
              </p:grpSpPr>
              <p:sp>
                <p:nvSpPr>
                  <p:cNvPr id="76" name="Ellipse 75"/>
                  <p:cNvSpPr/>
                  <p:nvPr/>
                </p:nvSpPr>
                <p:spPr>
                  <a:xfrm>
                    <a:off x="0" y="0"/>
                    <a:ext cx="1475117" cy="1457864"/>
                  </a:xfrm>
                  <a:prstGeom prst="ellipse">
                    <a:avLst/>
                  </a:prstGeom>
                  <a:solidFill>
                    <a:srgbClr val="006AB3"/>
                  </a:solidFill>
                  <a:ln w="25400" cap="flat" cmpd="sng" algn="ctr">
                    <a:solidFill>
                      <a:srgbClr val="000000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Ellipse 76"/>
                  <p:cNvSpPr/>
                  <p:nvPr/>
                </p:nvSpPr>
                <p:spPr>
                  <a:xfrm>
                    <a:off x="336430" y="310551"/>
                    <a:ext cx="1052422" cy="101791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73" name="Connecteur droit 72"/>
                <p:cNvCxnSpPr/>
                <p:nvPr/>
              </p:nvCxnSpPr>
              <p:spPr>
                <a:xfrm flipV="1">
                  <a:off x="508959" y="8626"/>
                  <a:ext cx="526211" cy="29329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sp>
              <p:nvSpPr>
                <p:cNvPr id="74" name="Arc 73"/>
                <p:cNvSpPr/>
                <p:nvPr/>
              </p:nvSpPr>
              <p:spPr>
                <a:xfrm rot="20966907">
                  <a:off x="431321" y="0"/>
                  <a:ext cx="1474470" cy="1457325"/>
                </a:xfrm>
                <a:prstGeom prst="arc">
                  <a:avLst>
                    <a:gd name="adj1" fmla="val 16200000"/>
                    <a:gd name="adj2" fmla="val 312100"/>
                  </a:avLst>
                </a:prstGeom>
                <a:noFill/>
                <a:ln w="285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Connecteur droit 74"/>
                <p:cNvCxnSpPr/>
                <p:nvPr/>
              </p:nvCxnSpPr>
              <p:spPr>
                <a:xfrm flipV="1">
                  <a:off x="1343018" y="1039679"/>
                  <a:ext cx="448155" cy="39681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</p:grpSp>
          <p:sp>
            <p:nvSpPr>
              <p:cNvPr id="71" name="Rectangle 70"/>
              <p:cNvSpPr/>
              <p:nvPr/>
            </p:nvSpPr>
            <p:spPr>
              <a:xfrm rot="19514875">
                <a:off x="7091501" y="4984975"/>
                <a:ext cx="520578" cy="102187"/>
              </a:xfrm>
              <a:prstGeom prst="rect">
                <a:avLst/>
              </a:prstGeom>
              <a:solidFill>
                <a:srgbClr val="006AB3"/>
              </a:solidFill>
              <a:ln w="25400" cap="flat" cmpd="sng" algn="ctr">
                <a:solidFill>
                  <a:srgbClr val="00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1" name="Connecteur droit avec flèche 60"/>
            <p:cNvCxnSpPr>
              <a:endCxn id="71" idx="3"/>
            </p:cNvCxnSpPr>
            <p:nvPr/>
          </p:nvCxnSpPr>
          <p:spPr>
            <a:xfrm flipH="1">
              <a:off x="7565651" y="4630750"/>
              <a:ext cx="546978" cy="256947"/>
            </a:xfrm>
            <a:prstGeom prst="straightConnector1">
              <a:avLst/>
            </a:prstGeom>
            <a:noFill/>
            <a:ln w="38100" cap="flat" cmpd="sng" algn="ctr">
              <a:solidFill>
                <a:srgbClr val="49A93E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grpSp>
          <p:nvGrpSpPr>
            <p:cNvPr id="62" name="Groupe 61"/>
            <p:cNvGrpSpPr/>
            <p:nvPr/>
          </p:nvGrpSpPr>
          <p:grpSpPr>
            <a:xfrm>
              <a:off x="4766340" y="5463503"/>
              <a:ext cx="1136536" cy="784258"/>
              <a:chOff x="4766340" y="5463503"/>
              <a:chExt cx="1136536" cy="7842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4766340" y="5939984"/>
                    <a:ext cx="644343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fr-FR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fr-FR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kumimoji="0" lang="fr-F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fr-FR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fr-FR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0" lang="fr-FR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kumimoji="0" lang="fr-FR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87888A"/>
                      </a:solidFill>
                      <a:effectLst/>
                      <a:uLnTx/>
                      <a:uFillTx/>
                      <a:latin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124" name="Rectangle 1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6340" y="5939984"/>
                    <a:ext cx="644343" cy="307777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Connecteur droit avec flèche 68"/>
              <p:cNvCxnSpPr/>
              <p:nvPr/>
            </p:nvCxnSpPr>
            <p:spPr>
              <a:xfrm flipV="1">
                <a:off x="5329879" y="5463503"/>
                <a:ext cx="572997" cy="597629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9A93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7026734" y="5999662"/>
                  <a:ext cx="1624811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𝑟𝑜𝑡𝑜𝑟</m:t>
                            </m:r>
                          </m:sub>
                        </m:sSub>
                        <m:r>
                          <a:rPr kumimoji="0" lang="fr-F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kumimoji="0" lang="fr-FR" sz="1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kumimoji="0" lang="fr-F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):</m:t>
                        </m:r>
                      </m:oMath>
                    </m:oMathPara>
                  </a14:m>
                  <a:r>
                    <a:rPr kumimoji="0" lang="fr-FR" sz="1400" b="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/>
                  </a:r>
                  <a:br>
                    <a:rPr kumimoji="0" lang="fr-FR" sz="1400" b="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</a:br>
                  <a:r>
                    <a:rPr kumimoji="0" lang="fr-FR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moyenne issue de l’expérimentation</a:t>
                  </a:r>
                  <a:endPara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87888A"/>
                    </a:solidFill>
                    <a:effectLst/>
                    <a:uLnTx/>
                    <a:uFillTx/>
                    <a:latin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29" name="Rectangle 1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6734" y="5999662"/>
                  <a:ext cx="1624811" cy="73866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128" b="-90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Connecteur droit avec flèche 63"/>
            <p:cNvCxnSpPr>
              <a:endCxn id="77" idx="1"/>
            </p:cNvCxnSpPr>
            <p:nvPr/>
          </p:nvCxnSpPr>
          <p:spPr>
            <a:xfrm flipH="1" flipV="1">
              <a:off x="6178333" y="5087307"/>
              <a:ext cx="898089" cy="957520"/>
            </a:xfrm>
            <a:prstGeom prst="straightConnector1">
              <a:avLst/>
            </a:prstGeom>
            <a:noFill/>
            <a:ln w="38100" cap="flat" cmpd="sng" algn="ctr">
              <a:solidFill>
                <a:srgbClr val="49A93E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5" name="Connecteur droit avec flèche 64"/>
            <p:cNvCxnSpPr>
              <a:endCxn id="76" idx="1"/>
            </p:cNvCxnSpPr>
            <p:nvPr/>
          </p:nvCxnSpPr>
          <p:spPr>
            <a:xfrm>
              <a:off x="5343083" y="4711587"/>
              <a:ext cx="560786" cy="129686"/>
            </a:xfrm>
            <a:prstGeom prst="straightConnector1">
              <a:avLst/>
            </a:prstGeom>
            <a:noFill/>
            <a:ln w="38100" cap="flat" cmpd="sng" algn="ctr">
              <a:solidFill>
                <a:srgbClr val="49A93E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4086938" y="4489618"/>
                  <a:ext cx="162481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𝑐𝑜𝑢𝑠𝑠𝑖𝑛𝑒𝑡</m:t>
                            </m:r>
                          </m:sub>
                        </m:sSub>
                        <m:r>
                          <a:rPr kumimoji="0" lang="fr-F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=0:</m:t>
                        </m:r>
                      </m:oMath>
                    </m:oMathPara>
                  </a14:m>
                  <a:endParaRPr kumimoji="0" lang="fr-FR" sz="14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Paroi adiabatique</a:t>
                  </a:r>
                  <a:endPara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87888A"/>
                    </a:solidFill>
                    <a:effectLst/>
                    <a:uLnTx/>
                    <a:uFillTx/>
                    <a:latin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37" name="Rectangle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938" y="4489618"/>
                  <a:ext cx="1624811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124" b="-127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914597" y="4728684"/>
                  <a:ext cx="9228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fr-F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𝑎𝑙𝑖𝑚</m:t>
                            </m:r>
                          </m:sub>
                        </m:sSub>
                        <m:r>
                          <a:rPr kumimoji="0" lang="fr-FR" sz="1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kumimoji="0" lang="fr-F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cs typeface="Arial" charset="0"/>
                    </a:rPr>
                    <a:t>équilibrée</a:t>
                  </a:r>
                  <a:endParaRPr kumimoji="0" lang="fr-F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38" name="Rectangle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597" y="4728684"/>
                  <a:ext cx="92288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974" b="-1162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ctangle 20"/>
          <p:cNvSpPr/>
          <p:nvPr/>
        </p:nvSpPr>
        <p:spPr>
          <a:xfrm>
            <a:off x="1420837" y="5946555"/>
            <a:ext cx="79486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__________________________</a:t>
            </a:r>
          </a:p>
          <a:p>
            <a:r>
              <a:rPr lang="fr-FR" sz="1200" dirty="0"/>
              <a:t>[6] </a:t>
            </a:r>
            <a:r>
              <a:rPr lang="fr-FR" sz="1200" dirty="0" err="1"/>
              <a:t>Giraudeau.C</a:t>
            </a:r>
            <a:r>
              <a:rPr lang="fr-FR" sz="1200" dirty="0"/>
              <a:t>, “Influence des discontinuités géométriques sur les performances des paliers en régime </a:t>
            </a:r>
            <a:r>
              <a:rPr lang="fr-FR" sz="1200" dirty="0" err="1"/>
              <a:t>thermoélastohydrodynamique</a:t>
            </a:r>
            <a:r>
              <a:rPr lang="fr-FR" sz="1200" dirty="0"/>
              <a:t> (TEHD) ” Thèse de doctorat de l’Université de Poitiers, 2016.</a:t>
            </a:r>
          </a:p>
        </p:txBody>
      </p:sp>
    </p:spTree>
    <p:extLst>
      <p:ext uri="{BB962C8B-B14F-4D97-AF65-F5344CB8AC3E}">
        <p14:creationId xmlns:p14="http://schemas.microsoft.com/office/powerpoint/2010/main" val="303518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e 78"/>
          <p:cNvGrpSpPr/>
          <p:nvPr/>
        </p:nvGrpSpPr>
        <p:grpSpPr>
          <a:xfrm>
            <a:off x="6574878" y="1001258"/>
            <a:ext cx="4262484" cy="5626342"/>
            <a:chOff x="4719734" y="1095133"/>
            <a:chExt cx="4262484" cy="5626342"/>
          </a:xfrm>
        </p:grpSpPr>
        <p:grpSp>
          <p:nvGrpSpPr>
            <p:cNvPr id="80" name="Groupe 79"/>
            <p:cNvGrpSpPr/>
            <p:nvPr/>
          </p:nvGrpSpPr>
          <p:grpSpPr>
            <a:xfrm>
              <a:off x="4719734" y="1625894"/>
              <a:ext cx="4188995" cy="2392852"/>
              <a:chOff x="425449" y="1576806"/>
              <a:chExt cx="4049327" cy="2266749"/>
            </a:xfrm>
          </p:grpSpPr>
          <p:graphicFrame>
            <p:nvGraphicFramePr>
              <p:cNvPr id="85" name="Graphique 84"/>
              <p:cNvGraphicFramePr/>
              <p:nvPr>
                <p:extLst>
                  <p:ext uri="{D42A27DB-BD31-4B8C-83A1-F6EECF244321}">
                    <p14:modId xmlns:p14="http://schemas.microsoft.com/office/powerpoint/2010/main" val="2831288237"/>
                  </p:ext>
                </p:extLst>
              </p:nvPr>
            </p:nvGraphicFramePr>
            <p:xfrm>
              <a:off x="425449" y="1576806"/>
              <a:ext cx="4049327" cy="226674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6" name="ZoneTexte 85"/>
              <p:cNvSpPr txBox="1"/>
              <p:nvPr/>
            </p:nvSpPr>
            <p:spPr>
              <a:xfrm>
                <a:off x="904991" y="1743417"/>
                <a:ext cx="787113" cy="2915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tx1"/>
                    </a:solidFill>
                    <a:latin typeface="+mn-lt"/>
                  </a:rPr>
                  <a:t>Pression</a:t>
                </a:r>
                <a:endParaRPr lang="fr-FR" sz="1400" b="1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sp>
          <p:nvSpPr>
            <p:cNvPr id="81" name="ZoneTexte 80"/>
            <p:cNvSpPr txBox="1"/>
            <p:nvPr/>
          </p:nvSpPr>
          <p:spPr>
            <a:xfrm>
              <a:off x="5105244" y="1095133"/>
              <a:ext cx="37030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chemeClr val="tx1"/>
                  </a:solidFill>
                  <a:latin typeface="+mn-lt"/>
                </a:rPr>
                <a:t>Condition du fonctionnement : </a:t>
              </a:r>
            </a:p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+mn-lt"/>
                </a:rPr>
                <a:t>3500 tr/min et 6 </a:t>
              </a:r>
              <a:r>
                <a:rPr lang="fr-FR" sz="1600" b="1" dirty="0" err="1" smtClean="0">
                  <a:solidFill>
                    <a:schemeClr val="tx1"/>
                  </a:solidFill>
                  <a:latin typeface="+mn-lt"/>
                </a:rPr>
                <a:t>kN</a:t>
              </a:r>
              <a:endParaRPr lang="fr-FR" sz="1600" b="1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82" name="Groupe 81"/>
            <p:cNvGrpSpPr/>
            <p:nvPr/>
          </p:nvGrpSpPr>
          <p:grpSpPr>
            <a:xfrm>
              <a:off x="4719734" y="4027467"/>
              <a:ext cx="4262484" cy="2694008"/>
              <a:chOff x="4459988" y="1576807"/>
              <a:chExt cx="4244817" cy="2532596"/>
            </a:xfrm>
          </p:grpSpPr>
          <p:graphicFrame>
            <p:nvGraphicFramePr>
              <p:cNvPr id="83" name="Graphique 82"/>
              <p:cNvGraphicFramePr/>
              <p:nvPr>
                <p:extLst>
                  <p:ext uri="{D42A27DB-BD31-4B8C-83A1-F6EECF244321}">
                    <p14:modId xmlns:p14="http://schemas.microsoft.com/office/powerpoint/2010/main" val="3209210487"/>
                  </p:ext>
                </p:extLst>
              </p:nvPr>
            </p:nvGraphicFramePr>
            <p:xfrm>
              <a:off x="4459988" y="1576807"/>
              <a:ext cx="4244817" cy="253259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4" name="ZoneTexte 83"/>
              <p:cNvSpPr txBox="1"/>
              <p:nvPr/>
            </p:nvSpPr>
            <p:spPr>
              <a:xfrm>
                <a:off x="5042535" y="3251151"/>
                <a:ext cx="1131436" cy="289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tx1"/>
                    </a:solidFill>
                    <a:latin typeface="+mn-lt"/>
                  </a:rPr>
                  <a:t>Température</a:t>
                </a:r>
                <a:endParaRPr lang="fr-FR" sz="1400" b="1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</p:grp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 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49" name="Tableau 48"/>
          <p:cNvGraphicFramePr>
            <a:graphicFrameLocks noGrp="1"/>
          </p:cNvGraphicFramePr>
          <p:nvPr>
            <p:extLst/>
          </p:nvPr>
        </p:nvGraphicFramePr>
        <p:xfrm>
          <a:off x="5774500" y="0"/>
          <a:ext cx="64175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78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24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4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30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0" name="Groupe 49"/>
          <p:cNvGrpSpPr/>
          <p:nvPr/>
        </p:nvGrpSpPr>
        <p:grpSpPr>
          <a:xfrm>
            <a:off x="2095760" y="1154274"/>
            <a:ext cx="4291968" cy="5461470"/>
            <a:chOff x="188659" y="1107602"/>
            <a:chExt cx="4291968" cy="5461470"/>
          </a:xfrm>
        </p:grpSpPr>
        <p:sp>
          <p:nvSpPr>
            <p:cNvPr id="51" name="ZoneTexte 50"/>
            <p:cNvSpPr txBox="1"/>
            <p:nvPr/>
          </p:nvSpPr>
          <p:spPr>
            <a:xfrm>
              <a:off x="188659" y="1107602"/>
              <a:ext cx="40528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chemeClr val="tx1"/>
                  </a:solidFill>
                  <a:latin typeface="+mn-lt"/>
                </a:rPr>
                <a:t>Condition du fonctionnement : </a:t>
              </a:r>
              <a:br>
                <a:rPr lang="fr-FR" sz="1600" dirty="0" smtClean="0">
                  <a:solidFill>
                    <a:schemeClr val="tx1"/>
                  </a:solidFill>
                  <a:latin typeface="+mn-lt"/>
                </a:rPr>
              </a:br>
              <a:r>
                <a:rPr lang="fr-FR" sz="1600" b="1" dirty="0" smtClean="0">
                  <a:solidFill>
                    <a:schemeClr val="tx1"/>
                  </a:solidFill>
                  <a:latin typeface="+mn-lt"/>
                </a:rPr>
                <a:t>500 tr/min et 10 </a:t>
              </a:r>
              <a:r>
                <a:rPr lang="fr-FR" sz="1600" b="1" dirty="0" err="1" smtClean="0">
                  <a:solidFill>
                    <a:schemeClr val="tx1"/>
                  </a:solidFill>
                  <a:latin typeface="+mn-lt"/>
                </a:rPr>
                <a:t>kN</a:t>
              </a:r>
              <a:endParaRPr lang="fr-FR" sz="1600" b="1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52" name="Groupe 51"/>
            <p:cNvGrpSpPr/>
            <p:nvPr/>
          </p:nvGrpSpPr>
          <p:grpSpPr>
            <a:xfrm>
              <a:off x="188660" y="1608881"/>
              <a:ext cx="4291967" cy="2409865"/>
              <a:chOff x="425450" y="1446339"/>
              <a:chExt cx="4052861" cy="2409865"/>
            </a:xfrm>
          </p:grpSpPr>
          <p:graphicFrame>
            <p:nvGraphicFramePr>
              <p:cNvPr id="56" name="Graphique 55"/>
              <p:cNvGraphicFramePr/>
              <p:nvPr>
                <p:extLst>
                  <p:ext uri="{D42A27DB-BD31-4B8C-83A1-F6EECF244321}">
                    <p14:modId xmlns:p14="http://schemas.microsoft.com/office/powerpoint/2010/main" val="3007996861"/>
                  </p:ext>
                </p:extLst>
              </p:nvPr>
            </p:nvGraphicFramePr>
            <p:xfrm>
              <a:off x="425450" y="1446339"/>
              <a:ext cx="4052861" cy="240986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78" name="ZoneTexte 77"/>
              <p:cNvSpPr txBox="1"/>
              <p:nvPr/>
            </p:nvSpPr>
            <p:spPr>
              <a:xfrm>
                <a:off x="903190" y="1596430"/>
                <a:ext cx="814262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tx1"/>
                    </a:solidFill>
                    <a:latin typeface="+mn-lt"/>
                  </a:rPr>
                  <a:t>Pression</a:t>
                </a:r>
                <a:endParaRPr lang="fr-FR" sz="1400" b="1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grpSp>
          <p:nvGrpSpPr>
            <p:cNvPr id="53" name="Groupe 52"/>
            <p:cNvGrpSpPr/>
            <p:nvPr/>
          </p:nvGrpSpPr>
          <p:grpSpPr>
            <a:xfrm>
              <a:off x="195115" y="4018746"/>
              <a:ext cx="4212023" cy="2550326"/>
              <a:chOff x="4474777" y="1576806"/>
              <a:chExt cx="4212023" cy="2279399"/>
            </a:xfrm>
          </p:grpSpPr>
          <p:graphicFrame>
            <p:nvGraphicFramePr>
              <p:cNvPr id="54" name="Graphique 53"/>
              <p:cNvGraphicFramePr/>
              <p:nvPr>
                <p:extLst>
                  <p:ext uri="{D42A27DB-BD31-4B8C-83A1-F6EECF244321}">
                    <p14:modId xmlns:p14="http://schemas.microsoft.com/office/powerpoint/2010/main" val="1065547953"/>
                  </p:ext>
                </p:extLst>
              </p:nvPr>
            </p:nvGraphicFramePr>
            <p:xfrm>
              <a:off x="4474777" y="1576806"/>
              <a:ext cx="4212023" cy="22793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55" name="ZoneTexte 54"/>
              <p:cNvSpPr txBox="1"/>
              <p:nvPr/>
            </p:nvSpPr>
            <p:spPr>
              <a:xfrm>
                <a:off x="5038660" y="3150003"/>
                <a:ext cx="1136145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tx1"/>
                    </a:solidFill>
                    <a:latin typeface="+mn-lt"/>
                  </a:rPr>
                  <a:t>Température</a:t>
                </a:r>
                <a:endParaRPr lang="fr-FR" sz="1400" b="1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</p:grpSp>
      <p:sp>
        <p:nvSpPr>
          <p:cNvPr id="8" name="ZoneTexte 7"/>
          <p:cNvSpPr txBox="1"/>
          <p:nvPr/>
        </p:nvSpPr>
        <p:spPr>
          <a:xfrm>
            <a:off x="4116242" y="770858"/>
            <a:ext cx="4023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Extrait des résultats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 le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lobe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inférieur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1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0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00234 0.224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1413803" y="1029393"/>
            <a:ext cx="572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rotor rigide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quatre degré 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4DDL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482302" y="1413590"/>
            <a:ext cx="8604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d’utilisation : fréquence de rotation  &lt;&lt;  fréquence du premier mode de flexion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2" name="Groupe 271"/>
          <p:cNvGrpSpPr/>
          <p:nvPr/>
        </p:nvGrpSpPr>
        <p:grpSpPr>
          <a:xfrm>
            <a:off x="4845494" y="2611261"/>
            <a:ext cx="5921038" cy="1575482"/>
            <a:chOff x="4866512" y="4558841"/>
            <a:chExt cx="5921038" cy="1575482"/>
          </a:xfrm>
        </p:grpSpPr>
        <p:grpSp>
          <p:nvGrpSpPr>
            <p:cNvPr id="273" name="Groupe 272"/>
            <p:cNvGrpSpPr/>
            <p:nvPr/>
          </p:nvGrpSpPr>
          <p:grpSpPr>
            <a:xfrm>
              <a:off x="4866512" y="4558841"/>
              <a:ext cx="4371501" cy="788968"/>
              <a:chOff x="2073558" y="2233631"/>
              <a:chExt cx="4371501" cy="788968"/>
            </a:xfrm>
          </p:grpSpPr>
          <p:grpSp>
            <p:nvGrpSpPr>
              <p:cNvPr id="277" name="Groupe 276"/>
              <p:cNvGrpSpPr/>
              <p:nvPr/>
            </p:nvGrpSpPr>
            <p:grpSpPr>
              <a:xfrm>
                <a:off x="2073558" y="2233631"/>
                <a:ext cx="4371501" cy="697866"/>
                <a:chOff x="2073558" y="2233631"/>
                <a:chExt cx="4371501" cy="697866"/>
              </a:xfrm>
            </p:grpSpPr>
            <p:sp>
              <p:nvSpPr>
                <p:cNvPr id="279" name="Rectangle 278"/>
                <p:cNvSpPr/>
                <p:nvPr/>
              </p:nvSpPr>
              <p:spPr>
                <a:xfrm>
                  <a:off x="2073558" y="2436784"/>
                  <a:ext cx="4019017" cy="31669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6048088" y="2233631"/>
                  <a:ext cx="396971" cy="6978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8" name="Rectangle 277"/>
              <p:cNvSpPr/>
              <p:nvPr/>
            </p:nvSpPr>
            <p:spPr>
              <a:xfrm>
                <a:off x="6184928" y="2940406"/>
                <a:ext cx="123290" cy="82193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4" name="ZoneTexte 273"/>
            <p:cNvSpPr txBox="1"/>
            <p:nvPr/>
          </p:nvSpPr>
          <p:spPr>
            <a:xfrm>
              <a:off x="8717893" y="579576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ZoneTexte 274"/>
            <p:cNvSpPr txBox="1"/>
            <p:nvPr/>
          </p:nvSpPr>
          <p:spPr>
            <a:xfrm>
              <a:off x="9711614" y="5073530"/>
              <a:ext cx="10759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Balourd </a:t>
              </a:r>
              <a:b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mécanique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6" name="Connecteur en arc 275"/>
            <p:cNvCxnSpPr>
              <a:stCxn id="275" idx="1"/>
              <a:endCxn id="278" idx="3"/>
            </p:cNvCxnSpPr>
            <p:nvPr/>
          </p:nvCxnSpPr>
          <p:spPr>
            <a:xfrm rot="10800000">
              <a:off x="9101172" y="5306714"/>
              <a:ext cx="610442" cy="5920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e 280"/>
          <p:cNvGrpSpPr/>
          <p:nvPr/>
        </p:nvGrpSpPr>
        <p:grpSpPr>
          <a:xfrm>
            <a:off x="5006541" y="2518121"/>
            <a:ext cx="3552107" cy="1668622"/>
            <a:chOff x="2365187" y="2146718"/>
            <a:chExt cx="3552107" cy="1668622"/>
          </a:xfrm>
        </p:grpSpPr>
        <p:sp>
          <p:nvSpPr>
            <p:cNvPr id="282" name="Rectangle 281"/>
            <p:cNvSpPr/>
            <p:nvPr/>
          </p:nvSpPr>
          <p:spPr>
            <a:xfrm>
              <a:off x="2581392" y="2146718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5251266" y="2173306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ZoneTexte 283"/>
            <p:cNvSpPr txBox="1"/>
            <p:nvPr/>
          </p:nvSpPr>
          <p:spPr>
            <a:xfrm>
              <a:off x="2365187" y="3459398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1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ZoneTexte 284"/>
            <p:cNvSpPr txBox="1"/>
            <p:nvPr/>
          </p:nvSpPr>
          <p:spPr>
            <a:xfrm>
              <a:off x="5097839" y="3476786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2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6" name="Groupe 285"/>
          <p:cNvGrpSpPr/>
          <p:nvPr/>
        </p:nvGrpSpPr>
        <p:grpSpPr>
          <a:xfrm>
            <a:off x="5334503" y="2229589"/>
            <a:ext cx="4685167" cy="1589517"/>
            <a:chOff x="2075643" y="1878955"/>
            <a:chExt cx="4685167" cy="1589517"/>
          </a:xfrm>
        </p:grpSpPr>
        <p:grpSp>
          <p:nvGrpSpPr>
            <p:cNvPr id="287" name="Groupe 286"/>
            <p:cNvGrpSpPr/>
            <p:nvPr/>
          </p:nvGrpSpPr>
          <p:grpSpPr>
            <a:xfrm>
              <a:off x="2075643" y="1878955"/>
              <a:ext cx="4685167" cy="1589517"/>
              <a:chOff x="2706259" y="1848650"/>
              <a:chExt cx="4685167" cy="1589517"/>
            </a:xfrm>
          </p:grpSpPr>
          <p:grpSp>
            <p:nvGrpSpPr>
              <p:cNvPr id="291" name="Groupe 290"/>
              <p:cNvGrpSpPr/>
              <p:nvPr/>
            </p:nvGrpSpPr>
            <p:grpSpPr>
              <a:xfrm>
                <a:off x="6363772" y="2015703"/>
                <a:ext cx="1027654" cy="1371847"/>
                <a:chOff x="9991892" y="3026781"/>
                <a:chExt cx="1027654" cy="1371847"/>
              </a:xfrm>
            </p:grpSpPr>
            <p:cxnSp>
              <p:nvCxnSpPr>
                <p:cNvPr id="302" name="Connecteur droit avec flèche 301"/>
                <p:cNvCxnSpPr/>
                <p:nvPr/>
              </p:nvCxnSpPr>
              <p:spPr>
                <a:xfrm flipV="1">
                  <a:off x="9991892" y="3326434"/>
                  <a:ext cx="447201" cy="29007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Zone de texte 153"/>
                    <p:cNvSpPr txBox="1"/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r="-46939" b="-1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4" name="Zone de texte 153"/>
                    <p:cNvSpPr txBox="1"/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4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3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5" name="Connecteur droit avec flèche 304"/>
                <p:cNvCxnSpPr/>
                <p:nvPr/>
              </p:nvCxnSpPr>
              <p:spPr>
                <a:xfrm>
                  <a:off x="10010675" y="3610902"/>
                  <a:ext cx="0" cy="66531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e 291"/>
              <p:cNvGrpSpPr/>
              <p:nvPr/>
            </p:nvGrpSpPr>
            <p:grpSpPr>
              <a:xfrm>
                <a:off x="5412802" y="1848650"/>
                <a:ext cx="730794" cy="1589517"/>
                <a:chOff x="7287732" y="2837460"/>
                <a:chExt cx="730794" cy="1589517"/>
              </a:xfrm>
            </p:grpSpPr>
            <p:cxnSp>
              <p:nvCxnSpPr>
                <p:cNvPr id="298" name="Connecteur droit avec flèche 297"/>
                <p:cNvCxnSpPr/>
                <p:nvPr/>
              </p:nvCxnSpPr>
              <p:spPr>
                <a:xfrm flipV="1">
                  <a:off x="7291494" y="3275028"/>
                  <a:ext cx="483482" cy="3136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9" name="Zone de texte 153"/>
                    <p:cNvSpPr txBox="1"/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9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r="-6000" b="-20000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0" name="Zone de texte 153"/>
                    <p:cNvSpPr txBox="1"/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0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1" name="Connecteur droit avec flèche 300"/>
                <p:cNvCxnSpPr/>
                <p:nvPr/>
              </p:nvCxnSpPr>
              <p:spPr>
                <a:xfrm flipH="1">
                  <a:off x="7287732" y="3580630"/>
                  <a:ext cx="6107" cy="72561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e 292"/>
              <p:cNvGrpSpPr/>
              <p:nvPr/>
            </p:nvGrpSpPr>
            <p:grpSpPr>
              <a:xfrm>
                <a:off x="2706259" y="2004659"/>
                <a:ext cx="1049300" cy="1397801"/>
                <a:chOff x="2706259" y="2004659"/>
                <a:chExt cx="1049300" cy="1397801"/>
              </a:xfrm>
            </p:grpSpPr>
            <p:cxnSp>
              <p:nvCxnSpPr>
                <p:cNvPr id="294" name="Connecteur droit avec flèche 293"/>
                <p:cNvCxnSpPr/>
                <p:nvPr/>
              </p:nvCxnSpPr>
              <p:spPr>
                <a:xfrm flipV="1">
                  <a:off x="2735125" y="2228180"/>
                  <a:ext cx="545765" cy="3540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5" name="Zone de texte 153"/>
                    <p:cNvSpPr txBox="1"/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r="-4000" b="-1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6" name="Zone de texte 153"/>
                    <p:cNvSpPr txBox="1"/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6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7" name="Connecteur droit avec flèche 296"/>
                <p:cNvCxnSpPr/>
                <p:nvPr/>
              </p:nvCxnSpPr>
              <p:spPr>
                <a:xfrm>
                  <a:off x="2735124" y="2582185"/>
                  <a:ext cx="1" cy="73733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e 287"/>
            <p:cNvGrpSpPr/>
            <p:nvPr/>
          </p:nvGrpSpPr>
          <p:grpSpPr>
            <a:xfrm>
              <a:off x="3052817" y="2639680"/>
              <a:ext cx="609725" cy="655760"/>
              <a:chOff x="3683433" y="2609375"/>
              <a:chExt cx="609725" cy="6557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9" name="Zone de texte 153"/>
                  <p:cNvSpPr txBox="1"/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oMath>
                      </m:oMathPara>
                    </a14:m>
                    <a:endParaRPr lang="fr-FR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9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5556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0" name="Connecteur droit avec flèche 289"/>
              <p:cNvCxnSpPr/>
              <p:nvPr/>
            </p:nvCxnSpPr>
            <p:spPr>
              <a:xfrm>
                <a:off x="4293158" y="2609375"/>
                <a:ext cx="0" cy="54859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6" name="Groupe 305"/>
          <p:cNvGrpSpPr/>
          <p:nvPr/>
        </p:nvGrpSpPr>
        <p:grpSpPr>
          <a:xfrm>
            <a:off x="5359028" y="1757262"/>
            <a:ext cx="3640431" cy="1344631"/>
            <a:chOff x="3196688" y="2885419"/>
            <a:chExt cx="3640431" cy="1344631"/>
          </a:xfrm>
        </p:grpSpPr>
        <p:cxnSp>
          <p:nvCxnSpPr>
            <p:cNvPr id="307" name="Connecteur droit 306"/>
            <p:cNvCxnSpPr/>
            <p:nvPr/>
          </p:nvCxnSpPr>
          <p:spPr>
            <a:xfrm>
              <a:off x="3196688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Connecteur droit 307"/>
            <p:cNvCxnSpPr/>
            <p:nvPr/>
          </p:nvCxnSpPr>
          <p:spPr>
            <a:xfrm>
              <a:off x="5890777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Connecteur droit 308"/>
            <p:cNvCxnSpPr/>
            <p:nvPr/>
          </p:nvCxnSpPr>
          <p:spPr>
            <a:xfrm>
              <a:off x="4755053" y="2885419"/>
              <a:ext cx="0" cy="134463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Connecteur droit avec flèche 309"/>
            <p:cNvCxnSpPr/>
            <p:nvPr/>
          </p:nvCxnSpPr>
          <p:spPr>
            <a:xfrm>
              <a:off x="3216021" y="3247935"/>
              <a:ext cx="152225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avec flèche 310"/>
            <p:cNvCxnSpPr/>
            <p:nvPr/>
          </p:nvCxnSpPr>
          <p:spPr>
            <a:xfrm>
              <a:off x="4773026" y="3495071"/>
              <a:ext cx="1128012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cteur droit avec flèche 311"/>
            <p:cNvCxnSpPr/>
            <p:nvPr/>
          </p:nvCxnSpPr>
          <p:spPr>
            <a:xfrm>
              <a:off x="4800241" y="2948247"/>
              <a:ext cx="2029435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ZoneTexte 312"/>
                <p:cNvSpPr txBox="1"/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3" name="ZoneTexte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ZoneTexte 313"/>
                <p:cNvSpPr txBox="1"/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14" name="ZoneTexte 3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ZoneTexte 314"/>
                <p:cNvSpPr txBox="1"/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5" name="ZoneTexte 3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6" name="Connecteur droit 315"/>
            <p:cNvCxnSpPr/>
            <p:nvPr/>
          </p:nvCxnSpPr>
          <p:spPr>
            <a:xfrm>
              <a:off x="6837119" y="2940117"/>
              <a:ext cx="0" cy="124933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7" name="Groupe 316"/>
          <p:cNvGrpSpPr/>
          <p:nvPr/>
        </p:nvGrpSpPr>
        <p:grpSpPr>
          <a:xfrm>
            <a:off x="3586172" y="2329401"/>
            <a:ext cx="5748243" cy="1429491"/>
            <a:chOff x="1095180" y="2421902"/>
            <a:chExt cx="5748243" cy="1429491"/>
          </a:xfrm>
        </p:grpSpPr>
        <p:grpSp>
          <p:nvGrpSpPr>
            <p:cNvPr id="318" name="Groupe 317"/>
            <p:cNvGrpSpPr/>
            <p:nvPr/>
          </p:nvGrpSpPr>
          <p:grpSpPr>
            <a:xfrm>
              <a:off x="2146313" y="2539089"/>
              <a:ext cx="4697110" cy="634187"/>
              <a:chOff x="1857802" y="3085110"/>
              <a:chExt cx="4697110" cy="634187"/>
            </a:xfrm>
          </p:grpSpPr>
          <p:sp>
            <p:nvSpPr>
              <p:cNvPr id="338" name="Ellipse 337"/>
              <p:cNvSpPr/>
              <p:nvPr/>
            </p:nvSpPr>
            <p:spPr>
              <a:xfrm>
                <a:off x="4033030" y="3519272"/>
                <a:ext cx="200025" cy="2000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cxnSp>
            <p:nvCxnSpPr>
              <p:cNvPr id="339" name="Connecteur droit 338"/>
              <p:cNvCxnSpPr/>
              <p:nvPr/>
            </p:nvCxnSpPr>
            <p:spPr>
              <a:xfrm>
                <a:off x="1857802" y="3604461"/>
                <a:ext cx="4697110" cy="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0" name="ZoneTexte 339"/>
                  <p:cNvSpPr txBox="1"/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40" name="ZoneTexte 3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9" name="Groupe 318"/>
            <p:cNvGrpSpPr/>
            <p:nvPr/>
          </p:nvGrpSpPr>
          <p:grpSpPr>
            <a:xfrm>
              <a:off x="1095180" y="2421902"/>
              <a:ext cx="1127467" cy="1429491"/>
              <a:chOff x="986142" y="2446409"/>
              <a:chExt cx="1127467" cy="1429491"/>
            </a:xfrm>
          </p:grpSpPr>
          <p:grpSp>
            <p:nvGrpSpPr>
              <p:cNvPr id="320" name="Groupe 319"/>
              <p:cNvGrpSpPr/>
              <p:nvPr/>
            </p:nvGrpSpPr>
            <p:grpSpPr>
              <a:xfrm>
                <a:off x="986142" y="2446409"/>
                <a:ext cx="1127467" cy="1429491"/>
                <a:chOff x="724214" y="2859266"/>
                <a:chExt cx="1127467" cy="1429491"/>
              </a:xfrm>
            </p:grpSpPr>
            <p:grpSp>
              <p:nvGrpSpPr>
                <p:cNvPr id="325" name="Groupe 324"/>
                <p:cNvGrpSpPr/>
                <p:nvPr/>
              </p:nvGrpSpPr>
              <p:grpSpPr>
                <a:xfrm>
                  <a:off x="1053220" y="2859266"/>
                  <a:ext cx="798461" cy="1429491"/>
                  <a:chOff x="1049422" y="2910837"/>
                  <a:chExt cx="798461" cy="1429491"/>
                </a:xfrm>
              </p:grpSpPr>
              <p:cxnSp>
                <p:nvCxnSpPr>
                  <p:cNvPr id="332" name="Connecteur droit avec flèche 331"/>
                  <p:cNvCxnSpPr/>
                  <p:nvPr/>
                </p:nvCxnSpPr>
                <p:spPr>
                  <a:xfrm>
                    <a:off x="1066579" y="3525170"/>
                    <a:ext cx="624466" cy="0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Connecteur droit avec flèche 332"/>
                  <p:cNvCxnSpPr/>
                  <p:nvPr/>
                </p:nvCxnSpPr>
                <p:spPr>
                  <a:xfrm>
                    <a:off x="1066580" y="3525170"/>
                    <a:ext cx="0" cy="677833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4" name="Zone de texte 153"/>
                      <p:cNvSpPr txBox="1"/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5" name="Zone de texte 154"/>
                      <p:cNvSpPr txBox="1"/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5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6" name="Zone de texte 154"/>
                      <p:cNvSpPr txBox="1"/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6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 r="-43333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7" name="Connecteur droit avec flèche 336"/>
                  <p:cNvCxnSpPr/>
                  <p:nvPr/>
                </p:nvCxnSpPr>
                <p:spPr>
                  <a:xfrm flipV="1">
                    <a:off x="1066579" y="3125988"/>
                    <a:ext cx="599334" cy="401932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724214" y="3727527"/>
                  <a:ext cx="472729" cy="290512"/>
                  <a:chOff x="724214" y="3727527"/>
                  <a:chExt cx="472729" cy="290512"/>
                </a:xfrm>
              </p:grpSpPr>
              <p:sp>
                <p:nvSpPr>
                  <p:cNvPr id="330" name="Arc 329"/>
                  <p:cNvSpPr/>
                  <p:nvPr/>
                </p:nvSpPr>
                <p:spPr>
                  <a:xfrm rot="7260465">
                    <a:off x="928150" y="3749246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1" name="Zone de texte 153"/>
                      <p:cNvSpPr txBox="1"/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1280274" y="3088980"/>
                  <a:ext cx="553070" cy="336536"/>
                  <a:chOff x="1280274" y="3088980"/>
                  <a:chExt cx="553070" cy="336536"/>
                </a:xfrm>
              </p:grpSpPr>
              <p:sp>
                <p:nvSpPr>
                  <p:cNvPr id="328" name="Arc 327"/>
                  <p:cNvSpPr/>
                  <p:nvPr/>
                </p:nvSpPr>
                <p:spPr>
                  <a:xfrm>
                    <a:off x="1280274" y="3088980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9" name="Zone de texte 153"/>
                      <p:cNvSpPr txBox="1"/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2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 b="-20000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21" name="Connecteur droit avec flèche 320"/>
              <p:cNvCxnSpPr/>
              <p:nvPr/>
            </p:nvCxnSpPr>
            <p:spPr>
              <a:xfrm>
                <a:off x="1328751" y="3067308"/>
                <a:ext cx="0" cy="3343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necteur droit avec flèche 321"/>
              <p:cNvCxnSpPr/>
              <p:nvPr/>
            </p:nvCxnSpPr>
            <p:spPr>
              <a:xfrm flipV="1">
                <a:off x="1328751" y="2875748"/>
                <a:ext cx="274353" cy="1849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Zone de texte 153"/>
                  <p:cNvSpPr txBox="1"/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3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4" name="Zone de texte 153"/>
                  <p:cNvSpPr txBox="1"/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ZoneTexte 340"/>
              <p:cNvSpPr txBox="1"/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exprimées au centre de gravité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kumimoji="1"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ZoneTexte 3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72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ZoneTexte 341"/>
              <p:cNvSpPr txBox="1"/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paramètres cinématiques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du rotor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diamétrale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polaire du rotor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forces des paliers 1 et 2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 du balourd mécanique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force de la gravité.</a:t>
                </a:r>
              </a:p>
            </p:txBody>
          </p:sp>
        </mc:Choice>
        <mc:Fallback xmlns="">
          <p:sp>
            <p:nvSpPr>
              <p:cNvPr id="342" name="ZoneTexte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blipFill rotWithShape="0">
                <a:blip r:embed="rId23"/>
                <a:stretch>
                  <a:fillRect l="-795" t="-877" b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tangle 344"/>
              <p:cNvSpPr/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5" name="Rectangle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Tableau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1" grpId="0"/>
      <p:bldP spid="342" grpId="0"/>
      <p:bldP spid="3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249839" y="100476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252685" y="188647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063015" y="1984755"/>
            <a:ext cx="5622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numérique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249839" y="278997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273043" y="378340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063015" y="4844974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-10048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049439" y="3050820"/>
            <a:ext cx="1977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Sommaire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123928" y="2852264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063015" y="1112466"/>
            <a:ext cx="618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 de thèse &amp; la stratégie de modélisation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圆角矩形 12"/>
          <p:cNvSpPr/>
          <p:nvPr/>
        </p:nvSpPr>
        <p:spPr>
          <a:xfrm>
            <a:off x="4274462" y="477722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9104" y="3848619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E8A85CB8-19BD-4CED-A8E2-235EC09AF38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93486" y="6286816"/>
            <a:ext cx="43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*EM: 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abréviation qui signifie l’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ffet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orton</a:t>
            </a:r>
            <a:endParaRPr lang="fr-FR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8" name="ZoneTexte 27"/>
          <p:cNvSpPr txBox="1"/>
          <p:nvPr/>
        </p:nvSpPr>
        <p:spPr>
          <a:xfrm>
            <a:off x="1410789" y="1029684"/>
            <a:ext cx="5524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à N degré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NDDL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d’utilisation : fréquence de rotation  </a:t>
                </a:r>
                <a14:m>
                  <m:oMath xmlns:m="http://schemas.openxmlformats.org/officeDocument/2006/math">
                    <m:r>
                      <a:rPr kumimoji="1"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fréquence du premier mode de flexion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83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ZoneTexte 100"/>
          <p:cNvSpPr txBox="1"/>
          <p:nvPr/>
        </p:nvSpPr>
        <p:spPr>
          <a:xfrm>
            <a:off x="1476188" y="1796411"/>
            <a:ext cx="821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par la méthode des éléments finis. ( des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éléments poutre de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)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" name="Image 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86" y="3073471"/>
            <a:ext cx="5044268" cy="1442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ZoneTexte 205"/>
              <p:cNvSpPr txBox="1"/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: matrices élémentaires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06" name="ZoneTexte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481" t="-3125" r="-1324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206"/>
              <p:cNvSpPr/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07" name="Rectangle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540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直接连接符 27"/>
          <p:cNvCxnSpPr/>
          <p:nvPr/>
        </p:nvCxnSpPr>
        <p:spPr>
          <a:xfrm>
            <a:off x="6714491" y="2793784"/>
            <a:ext cx="0" cy="37348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Image 2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885" y="3018990"/>
            <a:ext cx="4700118" cy="157534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334534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Élémentaire </a:t>
            </a:r>
          </a:p>
        </p:txBody>
      </p:sp>
      <p:sp>
        <p:nvSpPr>
          <p:cNvPr id="210" name="ZoneTexte 209"/>
          <p:cNvSpPr txBox="1"/>
          <p:nvPr/>
        </p:nvSpPr>
        <p:spPr>
          <a:xfrm>
            <a:off x="8513017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Globale</a:t>
            </a:r>
            <a:endParaRPr kumimoji="1" lang="fr-F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ZoneTexte 210"/>
              <p:cNvSpPr txBox="1"/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1600" dirty="0" smtClean="0"/>
                  <a:t>: matrices globale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11" name="ZoneTexte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481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/>
              <p:cNvSpPr/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12" name="Rectangle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607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Connecteur droit avec flèche 213"/>
          <p:cNvCxnSpPr/>
          <p:nvPr/>
        </p:nvCxnSpPr>
        <p:spPr>
          <a:xfrm>
            <a:off x="5407435" y="2608219"/>
            <a:ext cx="24216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ZoneTexte 214"/>
          <p:cNvSpPr txBox="1"/>
          <p:nvPr/>
        </p:nvSpPr>
        <p:spPr>
          <a:xfrm>
            <a:off x="5512428" y="2228017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Assemblage des matrices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98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1" grpId="0"/>
      <p:bldP spid="206" grpId="0"/>
      <p:bldP spid="207" grpId="0"/>
      <p:bldP spid="22" grpId="0" animBg="1"/>
      <p:bldP spid="210" grpId="0" animBg="1"/>
      <p:bldP spid="211" grpId="0"/>
      <p:bldP spid="212" grpId="0"/>
      <p:bldP spid="2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02" name="ZoneTexte 101"/>
          <p:cNvSpPr txBox="1"/>
          <p:nvPr/>
        </p:nvSpPr>
        <p:spPr>
          <a:xfrm>
            <a:off x="1600200" y="1029244"/>
            <a:ext cx="656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de mouvement du rotor :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53"/>
          <p:cNvSpPr txBox="1"/>
          <p:nvPr/>
        </p:nvSpPr>
        <p:spPr>
          <a:xfrm>
            <a:off x="1613289" y="2083250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linéaire 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1600200" y="4844649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non-linéaire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 :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  <m:r>
                          <a:rPr lang="fr-F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  <m:acc>
                      <m:accPr>
                        <m:chr m:val="̇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</m:e>
                    </m:d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  <a:blipFill rotWithShape="0">
                <a:blip r:embed="rId5"/>
                <a:stretch>
                  <a:fillRect l="-299" b="-14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</m:e>
                      </m:d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𝒔𝒕𝒂𝒕𝒊𝒒𝒖𝒆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r>
                  <a:rPr lang="fr-FR" sz="1600" b="1" dirty="0" smtClean="0"/>
                  <a:t/>
                </a:r>
                <a:br>
                  <a:rPr lang="fr-FR" sz="1600" b="1" dirty="0" smtClean="0"/>
                </a:br>
                <a:endParaRPr lang="fr-FR" sz="1600" b="1" dirty="0" smtClean="0"/>
              </a:p>
              <a:p>
                <a:pPr algn="ctr"/>
                <a:r>
                  <a:rPr kumimoji="1" lang="fr-FR" sz="1600" dirty="0" smtClean="0">
                    <a:cs typeface="Times New Roman" panose="02020603050405020304" pitchFamily="18" charset="0"/>
                  </a:rPr>
                  <a:t/>
                </a:r>
                <a:br>
                  <a:rPr kumimoji="1" lang="fr-FR" sz="1600" dirty="0" smtClean="0">
                    <a:cs typeface="Times New Roman" panose="02020603050405020304" pitchFamily="18" charset="0"/>
                  </a:rPr>
                </a:br>
                <a:r>
                  <a:rPr kumimoji="1" lang="fr-FR" sz="1600" dirty="0" smtClean="0">
                    <a:cs typeface="Times New Roman" panose="02020603050405020304" pitchFamily="18" charset="0"/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𝒔𝒕𝒂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position d’équilibre statique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  <a:blipFill rotWithShape="0"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/>
          <p:cNvSpPr txBox="1"/>
          <p:nvPr/>
        </p:nvSpPr>
        <p:spPr>
          <a:xfrm>
            <a:off x="2034535" y="4134218"/>
            <a:ext cx="9502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à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résoudre;  </a:t>
            </a:r>
          </a:p>
          <a:p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(2)  Valable pour les petits déplacements proche de la position d’équilibre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statique dans les paliers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des paliers déterminée par les coefficients dynamiques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  <a:blipFill rotWithShape="0">
                <a:blip r:embed="rId7"/>
                <a:stretch>
                  <a:fillRect l="-292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2034535" y="5217318"/>
            <a:ext cx="6216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des paliers déterminée par le module du palier hydrodynamique</a:t>
            </a:r>
          </a:p>
        </p:txBody>
      </p:sp>
      <p:grpSp>
        <p:nvGrpSpPr>
          <p:cNvPr id="77" name="Groupe 76"/>
          <p:cNvGrpSpPr/>
          <p:nvPr/>
        </p:nvGrpSpPr>
        <p:grpSpPr>
          <a:xfrm>
            <a:off x="8286431" y="5092814"/>
            <a:ext cx="412846" cy="642861"/>
            <a:chOff x="3933695" y="1019982"/>
            <a:chExt cx="412846" cy="642861"/>
          </a:xfrm>
        </p:grpSpPr>
        <p:sp>
          <p:nvSpPr>
            <p:cNvPr id="79" name="Organigramme : Processus 78"/>
            <p:cNvSpPr/>
            <p:nvPr/>
          </p:nvSpPr>
          <p:spPr>
            <a:xfrm>
              <a:off x="3933695" y="1019982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Image 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non linéaire :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479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ZoneTexte 91"/>
          <p:cNvSpPr txBox="1"/>
          <p:nvPr/>
        </p:nvSpPr>
        <p:spPr>
          <a:xfrm>
            <a:off x="2034535" y="6066804"/>
            <a:ext cx="872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Onéreuse en terme du temps de calcul</a:t>
            </a:r>
          </a:p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(2) Précise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les grands déplacements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convenable pour calculer le flux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8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2" grpId="0"/>
      <p:bldP spid="54" grpId="0"/>
      <p:bldP spid="65" grpId="0"/>
      <p:bldP spid="57" grpId="0"/>
      <p:bldP spid="56" grpId="0"/>
      <p:bldP spid="66" grpId="0"/>
      <p:bldP spid="69" grpId="0"/>
      <p:bldP spid="75" grpId="0"/>
      <p:bldP spid="91" grpId="0"/>
      <p:bldP spid="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Schéma de Newmark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Newton-</a:t>
            </a:r>
            <a:r>
              <a:rPr kumimoji="1" lang="fr-FR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</a:p>
        </p:txBody>
      </p:sp>
      <p:sp>
        <p:nvSpPr>
          <p:cNvPr id="26" name="Flèche droite 25"/>
          <p:cNvSpPr/>
          <p:nvPr/>
        </p:nvSpPr>
        <p:spPr>
          <a:xfrm>
            <a:off x="6134419" y="2470361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Schéma de Newmark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implicite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fr-FR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1−2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fr-FR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  <a:blipFill rotWithShape="0">
                <a:blip r:embed="rId4"/>
                <a:stretch>
                  <a:fillRect t="-1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Forme du vecteur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résiduel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  <a:blipFill rotWithShape="0">
                <a:blip r:embed="rId5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èche droite 37"/>
          <p:cNvSpPr/>
          <p:nvPr/>
        </p:nvSpPr>
        <p:spPr>
          <a:xfrm rot="13116583">
            <a:off x="6498468" y="4794366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𝑀𝑎𝑡𝑟𝑖𝑐𝑒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𝐽𝑎𝑐𝑜𝑏𝑖𝑒𝑛𝑛𝑒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  <a:blipFill rotWithShape="0">
                <a:blip r:embed="rId6"/>
                <a:stretch>
                  <a:fillRect l="-884" t="-9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e 24"/>
          <p:cNvGrpSpPr/>
          <p:nvPr/>
        </p:nvGrpSpPr>
        <p:grpSpPr>
          <a:xfrm>
            <a:off x="7358406" y="3821108"/>
            <a:ext cx="4349332" cy="2431055"/>
            <a:chOff x="1619691" y="3636465"/>
            <a:chExt cx="4349332" cy="2431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:endParaRPr lang="fr-F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Introduction du pas de 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perturbation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lang="fr-FR" sz="1600" b="1" dirty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b="1" dirty="0" smtClean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00" t="-3509" b="-2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lèche droite 43"/>
          <p:cNvSpPr/>
          <p:nvPr/>
        </p:nvSpPr>
        <p:spPr>
          <a:xfrm rot="5400000">
            <a:off x="9340567" y="3408605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Exemple: intégration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l’instant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avec le pas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temps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fr-FR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kumimoji="1"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blipFill rotWithShape="0">
                <a:blip r:embed="rId9"/>
                <a:stretch>
                  <a:fillRect l="-587" t="-3509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manière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itérative jusqu’à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inférieures à une tolérance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  <a:blipFill rotWithShape="0">
                <a:blip r:embed="rId10"/>
                <a:stretch>
                  <a:fillRect t="-1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au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36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6" grpId="0" animBg="1"/>
      <p:bldP spid="22" grpId="0"/>
      <p:bldP spid="14" grpId="0"/>
      <p:bldP spid="38" grpId="0" animBg="1"/>
      <p:bldP spid="23" grpId="0"/>
      <p:bldP spid="44" grpId="0" animBg="1"/>
      <p:bldP spid="36" grpId="0" animBg="1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 la matrice jacobienne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Matrice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jacobienne</a:t>
                </a:r>
                <a:b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fr-F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blipFill rotWithShape="0">
                <a:blip r:embed="rId4"/>
                <a:stretch>
                  <a:fillRect l="-2027" t="-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Rappel de l’expression du vecteur résiduel </a:t>
                </a:r>
                <a14:m>
                  <m:oMath xmlns:m="http://schemas.openxmlformats.org/officeDocument/2006/math">
                    <m:r>
                      <a:rPr kumimoji="1" lang="fr-FR" sz="1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blipFill rotWithShape="0">
                <a:blip r:embed="rId6"/>
                <a:stretch>
                  <a:fillRect l="-429" t="-837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Expression de l’accélération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𝒑𝒂𝒍𝒊𝒆𝒓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blipFill rotWithShape="0">
                <a:blip r:embed="rId7"/>
                <a:stretch>
                  <a:fillRect l="-391" t="-211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lèche droite 49"/>
          <p:cNvSpPr/>
          <p:nvPr/>
        </p:nvSpPr>
        <p:spPr>
          <a:xfrm rot="5400000">
            <a:off x="3007894" y="3298996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</m:m>
                    </m:oMath>
                  </m:oMathPara>
                </a14:m>
                <a:endParaRPr lang="fr-FR" sz="1600" b="1" dirty="0" smtClean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5693325" y="30756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10022110" y="4874742"/>
                <a:ext cx="197594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Raideur et amortissement local des paliers à l’instant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fr-FR" sz="1600" b="1" i="1" smtClean="0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1600" b="1" i="1" smtClean="0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600" b="1" i="1" smtClean="0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fr-FR" sz="1600" dirty="0">
                  <a:solidFill>
                    <a:srgbClr val="1F4E7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10" y="4874742"/>
                <a:ext cx="1975945" cy="1077218"/>
              </a:xfrm>
              <a:prstGeom prst="rect">
                <a:avLst/>
              </a:prstGeom>
              <a:blipFill rotWithShape="0">
                <a:blip r:embed="rId9"/>
                <a:stretch>
                  <a:fillRect l="-926" t="-2273" r="-3086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en arc 54"/>
          <p:cNvCxnSpPr>
            <a:stCxn id="52" idx="1"/>
            <a:endCxn id="36" idx="0"/>
          </p:cNvCxnSpPr>
          <p:nvPr/>
        </p:nvCxnSpPr>
        <p:spPr>
          <a:xfrm rot="10800000">
            <a:off x="7477424" y="4611119"/>
            <a:ext cx="2544687" cy="802232"/>
          </a:xfrm>
          <a:prstGeom prst="curvedConnector4">
            <a:avLst>
              <a:gd name="adj1" fmla="val 5576"/>
              <a:gd name="adj2" fmla="val 128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rc 55"/>
          <p:cNvCxnSpPr>
            <a:stCxn id="52" idx="1"/>
            <a:endCxn id="36" idx="2"/>
          </p:cNvCxnSpPr>
          <p:nvPr/>
        </p:nvCxnSpPr>
        <p:spPr>
          <a:xfrm rot="10800000" flipV="1">
            <a:off x="7477424" y="5413350"/>
            <a:ext cx="2544687" cy="483313"/>
          </a:xfrm>
          <a:prstGeom prst="curvedConnector4">
            <a:avLst>
              <a:gd name="adj1" fmla="val 5576"/>
              <a:gd name="adj2" fmla="val 1587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au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5" grpId="0" animBg="1"/>
      <p:bldP spid="48" grpId="0" animBg="1"/>
      <p:bldP spid="50" grpId="0" animBg="1"/>
      <p:bldP spid="36" grpId="0" animBg="1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199" y="1029244"/>
            <a:ext cx="5757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 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639" y="1566461"/>
            <a:ext cx="800318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Convergence avec un pas de temps grand</a:t>
            </a: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Réduction du temps de calcul</a:t>
            </a:r>
          </a:p>
          <a:p>
            <a:pPr marL="357188"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Matrice jacobienne n’est pas nécessaire à évaluer pour chaque itération, car la raideur locale et l’amortissement local sont valables pour la zone locale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3289249" y="3091356"/>
            <a:ext cx="621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de comparaison de cette méthode avec l’autre à ajouter.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21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l’orbite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815014" y="1562642"/>
            <a:ext cx="448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condition de périodicité.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91693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199" y="1029244"/>
            <a:ext cx="848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tire «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shooting 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815014" y="1562642"/>
            <a:ext cx="4489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la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 itérative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 solution initiale de façon à ce qu’elle corresponde à une solution périodique.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1815014" y="2534423"/>
            <a:ext cx="492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 la méthode de Newton-</a:t>
            </a:r>
            <a:r>
              <a:rPr kumimoji="1"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perturbation </a:t>
                </a:r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+∆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  <a:blipFill rotWithShape="0">
                <a:blip r:embed="rId6"/>
                <a:stretch>
                  <a:fillRect l="-147" t="-2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manière itérative</a:t>
                </a:r>
              </a:p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solution initiale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  <a:blipFill rotWithShape="0"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e 59"/>
          <p:cNvGrpSpPr/>
          <p:nvPr/>
        </p:nvGrpSpPr>
        <p:grpSpPr>
          <a:xfrm>
            <a:off x="6737130" y="5091494"/>
            <a:ext cx="5063324" cy="1438109"/>
            <a:chOff x="6737466" y="2376022"/>
            <a:chExt cx="5063324" cy="1438109"/>
          </a:xfrm>
        </p:grpSpPr>
        <p:cxnSp>
          <p:nvCxnSpPr>
            <p:cNvPr id="46" name="Connecteur en arc 45"/>
            <p:cNvCxnSpPr>
              <a:stCxn id="44" idx="1"/>
            </p:cNvCxnSpPr>
            <p:nvPr/>
          </p:nvCxnSpPr>
          <p:spPr>
            <a:xfrm rot="10800000" flipV="1">
              <a:off x="10363537" y="2791521"/>
              <a:ext cx="115043" cy="29642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fr-FR" dirty="0" smtClean="0"/>
                </a:p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 </a:t>
                  </a:r>
                  <a14:m>
                    <m:oMath xmlns:m="http://schemas.openxmlformats.org/officeDocument/2006/math"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𝜱</m:t>
                          </m:r>
                        </m:e>
                      </m:d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&lt;1</m:t>
                      </m:r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, solution périodique obtenue est physique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58" b="-83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/>
                <p:cNvSpPr txBox="1"/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Matrice </a:t>
                  </a:r>
                  <a:r>
                    <a:rPr kumimoji="1" lang="fr-FR" sz="16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monotromie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a14:m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ZoneTexte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21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/>
            <p:cNvSpPr/>
            <p:nvPr/>
          </p:nvSpPr>
          <p:spPr>
            <a:xfrm>
              <a:off x="6737466" y="2394778"/>
              <a:ext cx="5063324" cy="14193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3610" y="2394778"/>
              <a:ext cx="11429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latin typeface="Cambria Math" panose="02040503050406030204" pitchFamily="18" charset="0"/>
                </a:rPr>
                <a:t>Remarque: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Détermination de la matrice jacobienne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nécessite d’intégrer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l’équation de mouvement pour une période de rotation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lim>
                      </m:limLow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den>
                      </m:f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  <a:blipFill rotWithShape="0">
                <a:blip r:embed="rId10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lèche droite 63"/>
          <p:cNvSpPr/>
          <p:nvPr/>
        </p:nvSpPr>
        <p:spPr>
          <a:xfrm>
            <a:off x="6352118" y="3314700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7" grpId="0"/>
      <p:bldP spid="31" grpId="0"/>
      <p:bldP spid="35" grpId="0"/>
      <p:bldP spid="36" grpId="0"/>
      <p:bldP spid="40" grpId="0"/>
      <p:bldP spid="61" grpId="0"/>
      <p:bldP spid="6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82381" y="2865693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221 0.2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664635" y="1524829"/>
            <a:ext cx="453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</m:e>
                            <m:e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1664635" y="2923395"/>
            <a:ext cx="3143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thermique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3775710" y="3531222"/>
            <a:ext cx="5215890" cy="2754630"/>
            <a:chOff x="6524825" y="2737054"/>
            <a:chExt cx="5215890" cy="2754630"/>
          </a:xfrm>
        </p:grpSpPr>
        <p:pic>
          <p:nvPicPr>
            <p:cNvPr id="27" name="Image 2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524825" y="2737054"/>
              <a:ext cx="5215890" cy="275463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8942" y="3057511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64787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91300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13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Densité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7850 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Capacité thermique massive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400" i="1" baseline="-250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444 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Conductivité thermique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50 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Coefficient d’échange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50 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/(</m:t>
                              </m:r>
                              <m:sSup>
                                <m:sSupPr>
                                  <m:ctrlP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fr-FR" sz="1400" b="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fr-FR" sz="1400" b="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/>
                    <a:gridCol w="1913005"/>
                  </a:tblGrid>
                  <a:tr h="30480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02000" r="-79104" b="-47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02000" r="-1274" b="-474000"/>
                          </a:stretch>
                        </a:blipFill>
                      </a:tcPr>
                    </a:tc>
                  </a:tr>
                  <a:tr h="31305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94231" r="-79104" b="-3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94231" r="-1274" b="-35576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250820" r="-7910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250820" r="-1274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350820" r="-791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350820" r="-1274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450820" r="-1274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17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mécanique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50279" y="1587910"/>
            <a:ext cx="4435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élastique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𝒆𝒍</m:t>
                          </m:r>
                        </m:sub>
                        <m:sup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sty m:val="p"/>
                        </m:rPr>
                        <a:rPr lang="fr-FR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𝑻𝑰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  <a:blipFill rotWithShape="0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 </a:t>
                </a:r>
              </a:p>
              <a:p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déformation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𝒆𝒍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matrice du comportement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élastique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contrainte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du coefficient de dilatation thermique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différence de température entre la référence et le rotor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matrice d’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idéntité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  <a:blipFill>
                <a:blip r:embed="rId5"/>
                <a:stretch>
                  <a:fillRect l="-733" t="-1007" b="-33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6813807" y="1587910"/>
            <a:ext cx="3199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mécanique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26"/>
          <p:cNvPicPr/>
          <p:nvPr/>
        </p:nvPicPr>
        <p:blipFill>
          <a:blip r:embed="rId6"/>
          <a:stretch>
            <a:fillRect/>
          </a:stretch>
        </p:blipFill>
        <p:spPr>
          <a:xfrm>
            <a:off x="6504853" y="4512412"/>
            <a:ext cx="5760720" cy="1802130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90" y="2151302"/>
            <a:ext cx="4737100" cy="1774190"/>
          </a:xfrm>
          <a:prstGeom prst="rect">
            <a:avLst/>
          </a:prstGeom>
          <a:noFill/>
        </p:spPr>
      </p:pic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9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37662" y="251428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de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1282" y="682961"/>
            <a:ext cx="3368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Exemples des machines tournantes pouvant avoir l’effet Morton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420837" y="6167062"/>
            <a:ext cx="10042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Murphy, B.T. and Lorenz, J., “A Case Study of Morton Effect Shaft Differential Heating in a Variable-Speed Rotating Electric Machine, Proceedings of GT2011, ASME Turbo Expo, June 6-11 2011, BC, Canada</a:t>
            </a:r>
            <a:endParaRPr lang="fr-FR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4" name="直接连接符 27"/>
          <p:cNvCxnSpPr/>
          <p:nvPr/>
        </p:nvCxnSpPr>
        <p:spPr>
          <a:xfrm>
            <a:off x="5491658" y="682961"/>
            <a:ext cx="0" cy="55402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 descr="Z:\local\1_tout_travail\99_Manusrite_Thèse\99_Memoire thèse\Introduction\Figures\figure_vibra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39" y="1319206"/>
            <a:ext cx="6236636" cy="396297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Rectangle 46"/>
          <p:cNvSpPr/>
          <p:nvPr/>
        </p:nvSpPr>
        <p:spPr>
          <a:xfrm>
            <a:off x="5843758" y="682960"/>
            <a:ext cx="57701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algn="just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des l’effet Morton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sur une machine électrique rapporté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dans [1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par Lorenz et Murphy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2123325" y="4051493"/>
            <a:ext cx="2451803" cy="1977325"/>
            <a:chOff x="2133353" y="3827602"/>
            <a:chExt cx="2451803" cy="1977325"/>
          </a:xfrm>
        </p:grpSpPr>
        <p:sp>
          <p:nvSpPr>
            <p:cNvPr id="19" name="ZoneTexte 18"/>
            <p:cNvSpPr txBox="1"/>
            <p:nvPr/>
          </p:nvSpPr>
          <p:spPr>
            <a:xfrm>
              <a:off x="2133353" y="5466373"/>
              <a:ext cx="2451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fr-FR" altLang="zh-CN" sz="16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harge important</a:t>
              </a:r>
              <a:endParaRPr lang="fr-FR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1" name="Image 4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07821" y="4264202"/>
              <a:ext cx="1681321" cy="11862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188484" y="3827602"/>
              <a:ext cx="23199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Groupe Turbo Alternateur</a:t>
              </a:r>
              <a:endParaRPr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1892014" y="1481558"/>
            <a:ext cx="3140195" cy="2341590"/>
            <a:chOff x="1894381" y="1440209"/>
            <a:chExt cx="3140195" cy="2341590"/>
          </a:xfrm>
        </p:grpSpPr>
        <p:sp>
          <p:nvSpPr>
            <p:cNvPr id="29" name="ZoneTexte 28"/>
            <p:cNvSpPr txBox="1"/>
            <p:nvPr/>
          </p:nvSpPr>
          <p:spPr>
            <a:xfrm>
              <a:off x="1971011" y="2950802"/>
              <a:ext cx="28134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Vitesse de rotation </a:t>
              </a:r>
              <a:r>
                <a:rPr lang="fr-FR" sz="16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élevée</a:t>
              </a:r>
            </a:p>
            <a:p>
              <a:pPr algn="ctr"/>
              <a:r>
                <a:rPr lang="fr-FR" sz="16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lang="fr-FR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Grande masse en porte à faux</a:t>
              </a:r>
            </a:p>
          </p:txBody>
        </p: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381" y="1724328"/>
              <a:ext cx="3140195" cy="1181341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501987" y="1440209"/>
              <a:ext cx="17622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Turbocompresseur</a:t>
              </a:r>
              <a:endParaRPr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Ellipse 24"/>
          <p:cNvSpPr/>
          <p:nvPr/>
        </p:nvSpPr>
        <p:spPr>
          <a:xfrm>
            <a:off x="4154930" y="1642470"/>
            <a:ext cx="984629" cy="15210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>
            <a:off x="6065134" y="5243732"/>
            <a:ext cx="377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 cyclage au cours du temps</a:t>
            </a:r>
            <a:endParaRPr lang="fr-FR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6065134" y="5651511"/>
            <a:ext cx="575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des </a:t>
            </a:r>
            <a:r>
              <a:rPr lang="fr-FR" b="1" dirty="0" smtClean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amplitudes des </a:t>
            </a:r>
            <a:r>
              <a:rPr lang="fr-FR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vibrations synchrones</a:t>
            </a:r>
          </a:p>
        </p:txBody>
      </p:sp>
    </p:spTree>
    <p:extLst>
      <p:ext uri="{BB962C8B-B14F-4D97-AF65-F5344CB8AC3E}">
        <p14:creationId xmlns:p14="http://schemas.microsoft.com/office/powerpoint/2010/main" val="5574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du repère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755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obtenue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Comportement dynamique exprimé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changement de repère</a:t>
                </a:r>
              </a:p>
              <a:p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func>
                                      <m:func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fName>
                                      <m:e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</m:e>
                                    </m:func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blipFill rotWithShape="0">
                <a:blip r:embed="rId6"/>
                <a:stretch>
                  <a:fillRect l="-491" t="-5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Symbole "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  : exprimé les paramètres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7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Flèche droite 106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8" name="Groupe 107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09" name="Groupe 108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11" name="Organigramme : Processus 110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10" name="ZoneTexte 109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13" name="Groupe 112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14" name="ZoneTexte 113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16" name="Organigramme : Processus 115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2" name="Groupe 31"/>
          <p:cNvGrpSpPr/>
          <p:nvPr/>
        </p:nvGrpSpPr>
        <p:grpSpPr>
          <a:xfrm>
            <a:off x="1876268" y="2692227"/>
            <a:ext cx="4774789" cy="3416650"/>
            <a:chOff x="3189101" y="1336302"/>
            <a:chExt cx="4774789" cy="3416650"/>
          </a:xfrm>
        </p:grpSpPr>
        <p:grpSp>
          <p:nvGrpSpPr>
            <p:cNvPr id="33" name="Groupe 32"/>
            <p:cNvGrpSpPr/>
            <p:nvPr/>
          </p:nvGrpSpPr>
          <p:grpSpPr>
            <a:xfrm>
              <a:off x="3189101" y="1336302"/>
              <a:ext cx="4774789" cy="3416650"/>
              <a:chOff x="3189101" y="1336302"/>
              <a:chExt cx="4774789" cy="3416650"/>
            </a:xfrm>
          </p:grpSpPr>
          <p:grpSp>
            <p:nvGrpSpPr>
              <p:cNvPr id="35" name="Groupe 34"/>
              <p:cNvGrpSpPr/>
              <p:nvPr/>
            </p:nvGrpSpPr>
            <p:grpSpPr>
              <a:xfrm>
                <a:off x="3189101" y="1336302"/>
                <a:ext cx="4774789" cy="3416650"/>
                <a:chOff x="3192772" y="1336302"/>
                <a:chExt cx="4774789" cy="3416650"/>
              </a:xfrm>
            </p:grpSpPr>
            <p:pic>
              <p:nvPicPr>
                <p:cNvPr id="44" name="Image 4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92772" y="1336302"/>
                  <a:ext cx="4774789" cy="3416650"/>
                </a:xfrm>
                <a:prstGeom prst="rect">
                  <a:avLst/>
                </a:prstGeom>
              </p:spPr>
            </p:pic>
            <p:grpSp>
              <p:nvGrpSpPr>
                <p:cNvPr id="45" name="Groupe 44"/>
                <p:cNvGrpSpPr/>
                <p:nvPr/>
              </p:nvGrpSpPr>
              <p:grpSpPr>
                <a:xfrm>
                  <a:off x="5805821" y="3369369"/>
                  <a:ext cx="514243" cy="359565"/>
                  <a:chOff x="5805821" y="3369369"/>
                  <a:chExt cx="514243" cy="359565"/>
                </a:xfrm>
              </p:grpSpPr>
              <p:sp>
                <p:nvSpPr>
                  <p:cNvPr id="55" name="Arc 54"/>
                  <p:cNvSpPr/>
                  <p:nvPr/>
                </p:nvSpPr>
                <p:spPr>
                  <a:xfrm rot="4876348">
                    <a:off x="5784102" y="3391088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Zone de texte 153"/>
                      <p:cNvSpPr txBox="1"/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6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b="-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693428" y="2448282"/>
                  <a:ext cx="364078" cy="409534"/>
                  <a:chOff x="3778458" y="2054982"/>
                  <a:chExt cx="364078" cy="409534"/>
                </a:xfrm>
              </p:grpSpPr>
              <p:sp>
                <p:nvSpPr>
                  <p:cNvPr id="53" name="Arc 52"/>
                  <p:cNvSpPr/>
                  <p:nvPr/>
                </p:nvSpPr>
                <p:spPr>
                  <a:xfrm>
                    <a:off x="3852024" y="2217442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Zone de texte 153"/>
                      <p:cNvSpPr txBox="1"/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 r="-2041"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5230093" y="3112173"/>
                  <a:ext cx="583233" cy="351065"/>
                  <a:chOff x="1358181" y="5560770"/>
                  <a:chExt cx="583233" cy="351065"/>
                </a:xfrm>
              </p:grpSpPr>
              <p:cxnSp>
                <p:nvCxnSpPr>
                  <p:cNvPr id="51" name="Connecteur droit avec flèche 50"/>
                  <p:cNvCxnSpPr/>
                  <p:nvPr/>
                </p:nvCxnSpPr>
                <p:spPr>
                  <a:xfrm>
                    <a:off x="1612802" y="5560770"/>
                    <a:ext cx="328612" cy="351065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Zone de texte 153"/>
                      <p:cNvSpPr txBox="1"/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fr-FR" sz="1400" i="1">
                                <a:solidFill>
                                  <a:srgbClr val="036DB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fr-FR" sz="1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5429292" y="2730669"/>
                  <a:ext cx="366065" cy="373767"/>
                  <a:chOff x="1702998" y="5240832"/>
                  <a:chExt cx="366065" cy="373767"/>
                </a:xfrm>
              </p:grpSpPr>
              <p:cxnSp>
                <p:nvCxnSpPr>
                  <p:cNvPr id="49" name="Connecteur droit avec flèche 48"/>
                  <p:cNvCxnSpPr/>
                  <p:nvPr/>
                </p:nvCxnSpPr>
                <p:spPr>
                  <a:xfrm flipV="1">
                    <a:off x="1757168" y="5340162"/>
                    <a:ext cx="311895" cy="274437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Zone de texte 153"/>
                      <p:cNvSpPr txBox="1"/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 smtClean="0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0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6" name="Connecteur droit avec flèche 35"/>
              <p:cNvCxnSpPr/>
              <p:nvPr/>
            </p:nvCxnSpPr>
            <p:spPr>
              <a:xfrm>
                <a:off x="5486234" y="3104436"/>
                <a:ext cx="0" cy="624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>
                <a:off x="5473784" y="3100067"/>
                <a:ext cx="744862" cy="86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Zone de texte 153"/>
                  <p:cNvSpPr txBox="1"/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8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e 38"/>
              <p:cNvGrpSpPr/>
              <p:nvPr/>
            </p:nvGrpSpPr>
            <p:grpSpPr>
              <a:xfrm>
                <a:off x="5117467" y="3317981"/>
                <a:ext cx="479854" cy="345609"/>
                <a:chOff x="5117467" y="3317981"/>
                <a:chExt cx="479854" cy="345609"/>
              </a:xfrm>
            </p:grpSpPr>
            <p:sp>
              <p:nvSpPr>
                <p:cNvPr id="42" name="Arc 41"/>
                <p:cNvSpPr/>
                <p:nvPr/>
              </p:nvSpPr>
              <p:spPr>
                <a:xfrm rot="6652779">
                  <a:off x="5328528" y="3339700"/>
                  <a:ext cx="290512" cy="247074"/>
                </a:xfrm>
                <a:prstGeom prst="arc">
                  <a:avLst>
                    <a:gd name="adj1" fmla="val 16200000"/>
                    <a:gd name="adj2" fmla="val 2933405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Zone de texte 153"/>
                    <p:cNvSpPr txBox="1"/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r>
                            <a:rPr lang="fr-F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fr-FR" sz="1400" i="1">
                              <a:solidFill>
                                <a:srgbClr val="036DB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</a14:m>
                      <a:r>
                        <a:rPr lang="fr-FR" sz="1400" dirty="0">
                          <a:solidFill>
                            <a:srgbClr val="036DB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4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 de texte 153"/>
                  <p:cNvSpPr txBox="1"/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40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20000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Arc 40"/>
              <p:cNvSpPr/>
              <p:nvPr/>
            </p:nvSpPr>
            <p:spPr>
              <a:xfrm rot="1719114">
                <a:off x="5619426" y="2980865"/>
                <a:ext cx="290512" cy="247074"/>
              </a:xfrm>
              <a:prstGeom prst="arc">
                <a:avLst>
                  <a:gd name="adj1" fmla="val 16200000"/>
                  <a:gd name="adj2" fmla="val 293340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 de texte 153"/>
                <p:cNvSpPr txBox="1"/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noFill/>
                <a:ln w="6350">
                  <a:noFill/>
                  <a:prstDash val="sysDash"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a14:m>
                  <a:r>
                    <a:rPr lang="fr-FR" sz="1400" dirty="0">
                      <a:solidFill>
                        <a:srgbClr val="036DB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34" name="Zone de 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 w="6350">
                  <a:noFill/>
                  <a:prstDash val="sysDash"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50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647478" y="1741029"/>
            <a:ext cx="6171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Déplacement de la fibre neutre du rotor après la déformation du rotor</a:t>
            </a:r>
          </a:p>
        </p:txBody>
      </p:sp>
      <p:sp>
        <p:nvSpPr>
          <p:cNvPr id="165" name="Flèche droite 164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3" name="Groupe 172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67" name="Groupe 166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63" name="Organigramme : Processus 162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4" name="Image 1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68" name="ZoneTexte 167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74" name="Groupe 173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69" name="ZoneTexte 168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72" name="Groupe 171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70" name="Organigramme : Processus 169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1" name="Image 1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180" name="Groupe 179"/>
          <p:cNvGrpSpPr/>
          <p:nvPr/>
        </p:nvGrpSpPr>
        <p:grpSpPr>
          <a:xfrm>
            <a:off x="1795258" y="2573255"/>
            <a:ext cx="2972609" cy="584775"/>
            <a:chOff x="1569516" y="2597421"/>
            <a:chExt cx="2972609" cy="584775"/>
          </a:xfrm>
        </p:grpSpPr>
        <p:sp>
          <p:nvSpPr>
            <p:cNvPr id="157" name="ZoneTexte 156"/>
            <p:cNvSpPr txBox="1"/>
            <p:nvPr/>
          </p:nvSpPr>
          <p:spPr>
            <a:xfrm>
              <a:off x="1742809" y="2597421"/>
              <a:ext cx="2799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aux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sections du 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thermomécanique 3D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Ellipse 178"/>
            <p:cNvSpPr/>
            <p:nvPr/>
          </p:nvSpPr>
          <p:spPr>
            <a:xfrm>
              <a:off x="1569516" y="2883260"/>
              <a:ext cx="117085" cy="86771"/>
            </a:xfrm>
            <a:prstGeom prst="ellipse">
              <a:avLst/>
            </a:prstGeom>
            <a:solidFill>
              <a:srgbClr val="FFA700"/>
            </a:solidFill>
            <a:ln>
              <a:solidFill>
                <a:srgbClr val="FFA7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3" name="Groupe 182"/>
          <p:cNvGrpSpPr/>
          <p:nvPr/>
        </p:nvGrpSpPr>
        <p:grpSpPr>
          <a:xfrm>
            <a:off x="1792990" y="2165766"/>
            <a:ext cx="3280711" cy="338554"/>
            <a:chOff x="1567248" y="2189932"/>
            <a:chExt cx="3280711" cy="338554"/>
          </a:xfrm>
        </p:grpSpPr>
        <p:sp>
          <p:nvSpPr>
            <p:cNvPr id="160" name="ZoneTexte 159"/>
            <p:cNvSpPr txBox="1"/>
            <p:nvPr/>
          </p:nvSpPr>
          <p:spPr>
            <a:xfrm>
              <a:off x="1751615" y="2189932"/>
              <a:ext cx="3096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du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 1D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567248" y="2345502"/>
              <a:ext cx="110979" cy="822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7" name="Connecteur en arc 186"/>
          <p:cNvCxnSpPr>
            <a:stCxn id="185" idx="2"/>
            <a:endCxn id="190" idx="3"/>
          </p:cNvCxnSpPr>
          <p:nvPr/>
        </p:nvCxnSpPr>
        <p:spPr>
          <a:xfrm rot="10800000" flipV="1">
            <a:off x="3939541" y="3522772"/>
            <a:ext cx="1728059" cy="4510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0" name="Image 189"/>
          <p:cNvPicPr>
            <a:picLocks noChangeAspect="1"/>
          </p:cNvPicPr>
          <p:nvPr/>
        </p:nvPicPr>
        <p:blipFill rotWithShape="1">
          <a:blip r:embed="rId5"/>
          <a:srcRect l="2706" t="5015" r="5389" b="2880"/>
          <a:stretch/>
        </p:blipFill>
        <p:spPr>
          <a:xfrm>
            <a:off x="2468880" y="3307079"/>
            <a:ext cx="1470660" cy="1333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ZoneTexte 198"/>
              <p:cNvSpPr txBox="1"/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Section correspond au nœud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la fibre neutre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ZoneTexte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8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e 183"/>
          <p:cNvGrpSpPr/>
          <p:nvPr/>
        </p:nvGrpSpPr>
        <p:grpSpPr>
          <a:xfrm>
            <a:off x="5692349" y="2464903"/>
            <a:ext cx="2218187" cy="2159890"/>
            <a:chOff x="4405978" y="2397747"/>
            <a:chExt cx="2218187" cy="2159890"/>
          </a:xfrm>
        </p:grpSpPr>
        <p:pic>
          <p:nvPicPr>
            <p:cNvPr id="152" name="Image 1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978" y="2397747"/>
              <a:ext cx="2218187" cy="2159890"/>
            </a:xfrm>
            <a:prstGeom prst="rect">
              <a:avLst/>
            </a:prstGeom>
          </p:spPr>
        </p:pic>
        <p:sp>
          <p:nvSpPr>
            <p:cNvPr id="158" name="Ellipse 157"/>
            <p:cNvSpPr/>
            <p:nvPr/>
          </p:nvSpPr>
          <p:spPr>
            <a:xfrm>
              <a:off x="5436477" y="3409574"/>
              <a:ext cx="91752" cy="917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5" name="Ellipse 184"/>
          <p:cNvSpPr/>
          <p:nvPr/>
        </p:nvSpPr>
        <p:spPr>
          <a:xfrm>
            <a:off x="5667599" y="3332776"/>
            <a:ext cx="405942" cy="3799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5" name="Groupe 204"/>
          <p:cNvGrpSpPr/>
          <p:nvPr/>
        </p:nvGrpSpPr>
        <p:grpSpPr>
          <a:xfrm>
            <a:off x="1466056" y="4758951"/>
            <a:ext cx="6534726" cy="1637447"/>
            <a:chOff x="1466056" y="4758951"/>
            <a:chExt cx="6534726" cy="1637447"/>
          </a:xfrm>
        </p:grpSpPr>
        <p:grpSp>
          <p:nvGrpSpPr>
            <p:cNvPr id="73" name="Groupe 72"/>
            <p:cNvGrpSpPr/>
            <p:nvPr/>
          </p:nvGrpSpPr>
          <p:grpSpPr>
            <a:xfrm>
              <a:off x="1466056" y="4758951"/>
              <a:ext cx="6534726" cy="1637447"/>
              <a:chOff x="1413803" y="1840515"/>
              <a:chExt cx="6534726" cy="1637447"/>
            </a:xfrm>
          </p:grpSpPr>
          <p:grpSp>
            <p:nvGrpSpPr>
              <p:cNvPr id="74" name="Groupe 73"/>
              <p:cNvGrpSpPr/>
              <p:nvPr/>
            </p:nvGrpSpPr>
            <p:grpSpPr>
              <a:xfrm>
                <a:off x="1413803" y="1840515"/>
                <a:ext cx="6534726" cy="1637447"/>
                <a:chOff x="1530411" y="1884240"/>
                <a:chExt cx="6534726" cy="1637447"/>
              </a:xfrm>
            </p:grpSpPr>
            <p:pic>
              <p:nvPicPr>
                <p:cNvPr id="83" name="Image 8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1722" y="1884240"/>
                  <a:ext cx="5443415" cy="1568077"/>
                </a:xfrm>
                <a:prstGeom prst="rect">
                  <a:avLst/>
                </a:prstGeom>
              </p:spPr>
            </p:pic>
            <p:grpSp>
              <p:nvGrpSpPr>
                <p:cNvPr id="84" name="Groupe 83"/>
                <p:cNvGrpSpPr/>
                <p:nvPr/>
              </p:nvGrpSpPr>
              <p:grpSpPr>
                <a:xfrm>
                  <a:off x="1530411" y="2092196"/>
                  <a:ext cx="1127467" cy="1429491"/>
                  <a:chOff x="986142" y="2446409"/>
                  <a:chExt cx="1127467" cy="1429491"/>
                </a:xfrm>
              </p:grpSpPr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986142" y="2446409"/>
                    <a:ext cx="1127467" cy="1429491"/>
                    <a:chOff x="724214" y="2859266"/>
                    <a:chExt cx="1127467" cy="1429491"/>
                  </a:xfrm>
                </p:grpSpPr>
                <p:grpSp>
                  <p:nvGrpSpPr>
                    <p:cNvPr id="90" name="Groupe 89"/>
                    <p:cNvGrpSpPr/>
                    <p:nvPr/>
                  </p:nvGrpSpPr>
                  <p:grpSpPr>
                    <a:xfrm>
                      <a:off x="1053220" y="2859266"/>
                      <a:ext cx="798461" cy="1429491"/>
                      <a:chOff x="1049422" y="2910837"/>
                      <a:chExt cx="798461" cy="1429491"/>
                    </a:xfrm>
                  </p:grpSpPr>
                  <p:cxnSp>
                    <p:nvCxnSpPr>
                      <p:cNvPr id="97" name="Connecteur droit avec flèche 96"/>
                      <p:cNvCxnSpPr/>
                      <p:nvPr/>
                    </p:nvCxnSpPr>
                    <p:spPr>
                      <a:xfrm>
                        <a:off x="1066579" y="3525170"/>
                        <a:ext cx="624466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Connecteur droit avec flèche 97"/>
                      <p:cNvCxnSpPr/>
                      <p:nvPr/>
                    </p:nvCxnSpPr>
                    <p:spPr>
                      <a:xfrm>
                        <a:off x="1066580" y="3525170"/>
                        <a:ext cx="0" cy="677833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9" name="Zone de texte 153"/>
                          <p:cNvSpPr txBox="1"/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9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9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0" name="Zone de texte 154"/>
                          <p:cNvSpPr txBox="1"/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4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4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1" name="Zone de texte 154"/>
                          <p:cNvSpPr txBox="1"/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blipFill rotWithShape="0">
                            <a:blip r:embed="rId15"/>
                            <a:stretch>
                              <a:fillRect r="-20000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02" name="Connecteur droit avec flèche 101"/>
                      <p:cNvCxnSpPr/>
                      <p:nvPr/>
                    </p:nvCxnSpPr>
                    <p:spPr>
                      <a:xfrm flipV="1">
                        <a:off x="1066579" y="3125988"/>
                        <a:ext cx="599334" cy="401932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Groupe 90"/>
                    <p:cNvGrpSpPr/>
                    <p:nvPr/>
                  </p:nvGrpSpPr>
                  <p:grpSpPr>
                    <a:xfrm>
                      <a:off x="724214" y="3727527"/>
                      <a:ext cx="472729" cy="290512"/>
                      <a:chOff x="724214" y="3727527"/>
                      <a:chExt cx="472729" cy="290512"/>
                    </a:xfrm>
                  </p:grpSpPr>
                  <p:sp>
                    <p:nvSpPr>
                      <p:cNvPr id="95" name="Arc 94"/>
                      <p:cNvSpPr/>
                      <p:nvPr/>
                    </p:nvSpPr>
                    <p:spPr>
                      <a:xfrm rot="7260465">
                        <a:off x="928150" y="3749246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6" name="Zone de texte 153"/>
                          <p:cNvSpPr txBox="1"/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6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6"/>
                            <a:stretch>
                              <a:fillRect b="-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92" name="Groupe 91"/>
                    <p:cNvGrpSpPr/>
                    <p:nvPr/>
                  </p:nvGrpSpPr>
                  <p:grpSpPr>
                    <a:xfrm>
                      <a:off x="1280274" y="3088980"/>
                      <a:ext cx="553070" cy="336536"/>
                      <a:chOff x="1280274" y="3088980"/>
                      <a:chExt cx="553070" cy="336536"/>
                    </a:xfrm>
                  </p:grpSpPr>
                  <p:sp>
                    <p:nvSpPr>
                      <p:cNvPr id="93" name="Arc 92"/>
                      <p:cNvSpPr/>
                      <p:nvPr/>
                    </p:nvSpPr>
                    <p:spPr>
                      <a:xfrm>
                        <a:off x="1280274" y="3088980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4" name="Zone de texte 153"/>
                          <p:cNvSpPr txBox="1"/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4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7"/>
                            <a:stretch>
                              <a:fillRect r="-2041" b="-2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cxnSp>
                <p:nvCxnSpPr>
                  <p:cNvPr id="86" name="Connecteur droit avec flèche 85"/>
                  <p:cNvCxnSpPr/>
                  <p:nvPr/>
                </p:nvCxnSpPr>
                <p:spPr>
                  <a:xfrm>
                    <a:off x="1328751" y="3067308"/>
                    <a:ext cx="0" cy="3343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eur droit avec flèche 86"/>
                  <p:cNvCxnSpPr/>
                  <p:nvPr/>
                </p:nvCxnSpPr>
                <p:spPr>
                  <a:xfrm flipV="1">
                    <a:off x="1328751" y="2875748"/>
                    <a:ext cx="274353" cy="18499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Zone de texte 153"/>
                      <p:cNvSpPr txBox="1"/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8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Zone de texte 153"/>
                      <p:cNvSpPr txBox="1"/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5" name="Ellipse 74"/>
              <p:cNvSpPr/>
              <p:nvPr/>
            </p:nvSpPr>
            <p:spPr>
              <a:xfrm>
                <a:off x="2615105" y="2468728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3321144" y="2528949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4346980" y="260455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5021448" y="2661087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5796012" y="2705681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514045" y="267042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131982" y="258284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01044" y="2399062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/>
                <p:cNvSpPr/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200" dirty="0">
                      <a:cs typeface="Times New Roman" panose="02020603050405020304" pitchFamily="18" charset="0"/>
                    </a:rPr>
                    <a:t>nœud </a:t>
                  </a:r>
                  <a14:m>
                    <m:oMath xmlns:m="http://schemas.openxmlformats.org/officeDocument/2006/math">
                      <m:r>
                        <a:rPr lang="fr-FR" sz="1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a14:m>
                  <a:r>
                    <a:rPr lang="fr-FR" sz="1200" dirty="0"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4" name="Rectangle 2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89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7" name="Connecteur en arc 196"/>
          <p:cNvCxnSpPr>
            <a:stCxn id="158" idx="4"/>
            <a:endCxn id="78" idx="0"/>
          </p:cNvCxnSpPr>
          <p:nvPr/>
        </p:nvCxnSpPr>
        <p:spPr>
          <a:xfrm rot="5400000">
            <a:off x="4943958" y="3754756"/>
            <a:ext cx="2011041" cy="16384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Ellipse 209"/>
          <p:cNvSpPr/>
          <p:nvPr/>
        </p:nvSpPr>
        <p:spPr>
          <a:xfrm>
            <a:off x="11701494" y="2743315"/>
            <a:ext cx="117085" cy="86771"/>
          </a:xfrm>
          <a:prstGeom prst="ellipse">
            <a:avLst/>
          </a:prstGeom>
          <a:solidFill>
            <a:srgbClr val="FFA700"/>
          </a:solidFill>
          <a:ln>
            <a:solidFill>
              <a:srgbClr val="FFA7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8198902" y="2610826"/>
            <a:ext cx="3561136" cy="3757378"/>
            <a:chOff x="8198902" y="2610826"/>
            <a:chExt cx="3561136" cy="3757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e 16"/>
            <p:cNvGrpSpPr/>
            <p:nvPr/>
          </p:nvGrpSpPr>
          <p:grpSpPr>
            <a:xfrm>
              <a:off x="8198902" y="2610826"/>
              <a:ext cx="3561136" cy="888908"/>
              <a:chOff x="8198902" y="2610826"/>
              <a:chExt cx="3561136" cy="888908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8198902" y="2610826"/>
                <a:ext cx="356113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moyenne des déplacements des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nœuds</a:t>
                </a:r>
              </a:p>
              <a:p>
                <a:pPr algn="ctr"/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d’une section à issu du                  :</a:t>
                </a:r>
                <a:endParaRPr lang="fr-FR" sz="1600" dirty="0"/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10770925" y="3036536"/>
                <a:ext cx="528166" cy="463198"/>
                <a:chOff x="11495954" y="2926431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495954" y="2926431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10848" y="3027713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370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5" grpId="0" animBg="1"/>
      <p:bldP spid="199" grpId="0"/>
      <p:bldP spid="18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41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simple</a:t>
            </a:r>
          </a:p>
        </p:txBody>
      </p:sp>
      <p:pic>
        <p:nvPicPr>
          <p:cNvPr id="35" name="Imag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607926"/>
            <a:ext cx="4821780" cy="250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0" dirty="0" smtClean="0"/>
              </a:p>
              <a:p>
                <a:endParaRPr lang="fr-FR" sz="1600" dirty="0"/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  <a:r>
                  <a:rPr lang="fr-FR" sz="1600" b="0" dirty="0" smtClean="0"/>
                  <a:t> </a:t>
                </a:r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dirty="0" smtClean="0"/>
              </a:p>
              <a:p>
                <a:pPr algn="dist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 , </m:t>
                          </m:r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  <a:blipFill rotWithShape="0">
                <a:blip r:embed="rId7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disque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porte à faux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534" t="-3125" r="-2761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8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9" grpId="0"/>
      <p:bldP spid="2" grpId="0"/>
      <p:bldP spid="24" grpId="0"/>
      <p:bldP spid="96" grpId="0"/>
      <p:bldP spid="97" grpId="0"/>
      <p:bldP spid="9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61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complète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Image 37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864029"/>
            <a:ext cx="5967295" cy="1691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fr-FR" sz="1600" b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fr-FR" sz="16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sSub>
                                    <m:sSub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  <m:sub>
                            <m:r>
                              <a:rPr lang="fr-FR" sz="1600" b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16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  , </m:t>
                        </m:r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fr-FR" sz="16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  <a:blipFill rotWithShape="0">
                <a:blip r:embed="rId7"/>
                <a:stretch>
                  <a:fillRect l="-912" r="-15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 (l’influence de la déformation thermique du rotor à la dynamique du rotor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687465" y="2280627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défaut de la fibre neutre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d’énergie sans force extérieures au rotor: 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𝒍𝒂𝒔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</m:t>
                      </m:r>
                      <m:d>
                        <m:d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𝒄𝒊𝒏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𝑴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𝒅𝒊𝒔𝒔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𝛀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blipFill rotWithShape="0">
                <a:blip r:embed="rId4"/>
                <a:stretch>
                  <a:fillRect t="-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Déplacement total :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0" i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𝒍𝒂𝒔</m:t>
                        </m:r>
                      </m:sub>
                    </m:sSub>
                    <m:r>
                      <a:rPr lang="fr-FR" sz="1600" b="0" i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087" t="-8929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Application de l’équation de Lagrange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fr-FR" sz="16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b="1" i="0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1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  <m:r>
                        <a:rPr lang="fr-F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  <a:blipFill rotWithShape="0">
                <a:blip r:embed="rId6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7" name="Connecteur en arc 26"/>
          <p:cNvCxnSpPr>
            <a:stCxn id="26" idx="1"/>
            <a:endCxn id="25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rc 30"/>
          <p:cNvCxnSpPr>
            <a:stCxn id="99" idx="1"/>
            <a:endCxn id="14" idx="3"/>
          </p:cNvCxnSpPr>
          <p:nvPr/>
        </p:nvCxnSpPr>
        <p:spPr>
          <a:xfrm rot="10800000" flipV="1">
            <a:off x="5336800" y="2908010"/>
            <a:ext cx="407738" cy="42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/>
              <p:cNvSpPr txBox="1"/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des nœuds sur la fibre neutre après la déformation thermique du rotor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534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du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 </a:t>
                </a:r>
                <a14:m>
                  <m:oMath xmlns:m="http://schemas.openxmlformats.org/officeDocument/2006/math">
                    <m:r>
                      <a:rPr kumimoji="1"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exprimé au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  <a:blipFill rotWithShape="0">
                <a:blip r:embed="rId10"/>
                <a:stretch>
                  <a:fillRect l="-756" t="-2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des repères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  <a:blipFill rotWithShape="0">
                <a:blip r:embed="rId12"/>
                <a:stretch>
                  <a:fillRect l="-942" t="-2857" r="-4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8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95779" y="439027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0.38633 -0.327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10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3770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1664635" y="1124607"/>
            <a:ext cx="924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 thermique moyen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stationnaire: homogénéisation des deux échelles du temps ( thermique, dynamique 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Hypothèses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exerce une vibration synchrone, le flux thermique est </a:t>
                </a:r>
                <a:r>
                  <a:rPr lang="fr-FR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moyennable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une période de rotation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[2]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Flux thermique moyen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 change pas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une courte durée 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temps.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blipFill rotWithShape="0">
                <a:blip r:embed="rId6"/>
                <a:stretch>
                  <a:fillRect l="-336" t="-1863" b="-74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e 27"/>
          <p:cNvGrpSpPr/>
          <p:nvPr/>
        </p:nvGrpSpPr>
        <p:grpSpPr>
          <a:xfrm>
            <a:off x="1673847" y="2729298"/>
            <a:ext cx="3502055" cy="2631754"/>
            <a:chOff x="104334" y="3697122"/>
            <a:chExt cx="3053226" cy="2294464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4" y="3697122"/>
              <a:ext cx="3053226" cy="2294464"/>
            </a:xfrm>
            <a:prstGeom prst="rect">
              <a:avLst/>
            </a:prstGeom>
          </p:spPr>
        </p:pic>
        <p:grpSp>
          <p:nvGrpSpPr>
            <p:cNvPr id="30" name="Groupe 29"/>
            <p:cNvGrpSpPr/>
            <p:nvPr/>
          </p:nvGrpSpPr>
          <p:grpSpPr>
            <a:xfrm rot="12388486">
              <a:off x="709059" y="4153659"/>
              <a:ext cx="562216" cy="846692"/>
              <a:chOff x="2880608" y="5817685"/>
              <a:chExt cx="562216" cy="84669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9211514">
                <a:off x="3041059" y="5817685"/>
                <a:ext cx="192970" cy="52580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/>
              <p:cNvCxnSpPr/>
              <p:nvPr/>
            </p:nvCxnSpPr>
            <p:spPr>
              <a:xfrm rot="9211514" flipV="1">
                <a:off x="2880608" y="6422140"/>
                <a:ext cx="562216" cy="24223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e 32"/>
          <p:cNvGrpSpPr/>
          <p:nvPr/>
        </p:nvGrpSpPr>
        <p:grpSpPr>
          <a:xfrm>
            <a:off x="5754816" y="2825298"/>
            <a:ext cx="4433400" cy="3088761"/>
            <a:chOff x="3584184" y="3064795"/>
            <a:chExt cx="4433400" cy="3088761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0654" y="3102320"/>
              <a:ext cx="2106930" cy="1514856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1216" y="4654702"/>
              <a:ext cx="2101596" cy="149352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84184" y="3064795"/>
              <a:ext cx="2085594" cy="149352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5899" y="4654702"/>
              <a:ext cx="2085594" cy="1498854"/>
            </a:xfrm>
            <a:prstGeom prst="rect">
              <a:avLst/>
            </a:prstGeom>
          </p:spPr>
        </p:pic>
      </p:grpSp>
      <p:grpSp>
        <p:nvGrpSpPr>
          <p:cNvPr id="38" name="Groupe 37"/>
          <p:cNvGrpSpPr/>
          <p:nvPr/>
        </p:nvGrpSpPr>
        <p:grpSpPr>
          <a:xfrm>
            <a:off x="5229164" y="2808608"/>
            <a:ext cx="5381572" cy="3481820"/>
            <a:chOff x="3415604" y="3043407"/>
            <a:chExt cx="5381572" cy="3481820"/>
          </a:xfrm>
        </p:grpSpPr>
        <p:cxnSp>
          <p:nvCxnSpPr>
            <p:cNvPr id="39" name="Connecteur droit avec flèche 38"/>
            <p:cNvCxnSpPr/>
            <p:nvPr/>
          </p:nvCxnSpPr>
          <p:spPr>
            <a:xfrm flipV="1">
              <a:off x="3784925" y="3043407"/>
              <a:ext cx="0" cy="3174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V="1">
              <a:off x="3784925" y="6205032"/>
              <a:ext cx="5012251" cy="124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4460560" y="6217450"/>
              <a:ext cx="3304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/>
                  </a:solidFill>
                </a:rPr>
                <a:t>Coordonnée du repère du rotor 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[</a:t>
              </a:r>
              <a:r>
                <a:rPr lang="fr-FR" sz="1400" b="1" dirty="0" err="1" smtClean="0">
                  <a:solidFill>
                    <a:schemeClr val="tx1"/>
                  </a:solidFill>
                </a:rPr>
                <a:t>dégré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]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>
                      <a:solidFill>
                        <a:schemeClr val="tx1"/>
                      </a:solidFill>
                    </a:rPr>
                    <a:t>Flux thermique </a:t>
                  </a:r>
                  <a14:m>
                    <m:oMath xmlns:m="http://schemas.openxmlformats.org/officeDocument/2006/math">
                      <m:r>
                        <a:rPr lang="fr-FR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fr-FR" sz="14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fr-FR" sz="1400" b="1" dirty="0" smtClean="0">
                      <a:solidFill>
                        <a:schemeClr val="tx1"/>
                      </a:solidFill>
                    </a:rPr>
                    <a:t>[W/m²]</a:t>
                  </a:r>
                  <a:endParaRPr lang="fr-FR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61" r="-19608" b="-8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7818" y="2669374"/>
            <a:ext cx="4444149" cy="32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p:pic>
        <p:nvPicPr>
          <p:cNvPr id="44" name="Image 43"/>
          <p:cNvPicPr/>
          <p:nvPr/>
        </p:nvPicPr>
        <p:blipFill>
          <a:blip r:embed="rId6"/>
          <a:stretch>
            <a:fillRect/>
          </a:stretch>
        </p:blipFill>
        <p:spPr>
          <a:xfrm>
            <a:off x="1966586" y="1350686"/>
            <a:ext cx="9067825" cy="47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8142499" y="2129047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8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5.55112E-17 L 0.197 -0.00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55884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banc de l’effet Morton [] :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court de 430mm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2034634" y="1442116"/>
            <a:ext cx="5669866" cy="3434343"/>
            <a:chOff x="181647" y="2696986"/>
            <a:chExt cx="6041361" cy="3659364"/>
          </a:xfrm>
        </p:grpSpPr>
        <p:grpSp>
          <p:nvGrpSpPr>
            <p:cNvPr id="32" name="Groupe 31"/>
            <p:cNvGrpSpPr/>
            <p:nvPr/>
          </p:nvGrpSpPr>
          <p:grpSpPr>
            <a:xfrm>
              <a:off x="181647" y="3193166"/>
              <a:ext cx="6041361" cy="3163184"/>
              <a:chOff x="181647" y="3193166"/>
              <a:chExt cx="6041361" cy="3163184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47" y="3193166"/>
                <a:ext cx="6041361" cy="2684510"/>
              </a:xfrm>
              <a:prstGeom prst="rect">
                <a:avLst/>
              </a:prstGeom>
            </p:spPr>
          </p:pic>
          <p:cxnSp>
            <p:nvCxnSpPr>
              <p:cNvPr id="45" name="Connecteur droit 44"/>
              <p:cNvCxnSpPr/>
              <p:nvPr/>
            </p:nvCxnSpPr>
            <p:spPr>
              <a:xfrm>
                <a:off x="897146" y="4561726"/>
                <a:ext cx="0" cy="1695236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>
                <a:off x="5937478" y="4541178"/>
                <a:ext cx="0" cy="1815172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>
                <a:off x="897146" y="6356350"/>
                <a:ext cx="5040332" cy="0"/>
              </a:xfrm>
              <a:prstGeom prst="straightConnector1">
                <a:avLst/>
              </a:prstGeom>
              <a:ln w="38100">
                <a:solidFill>
                  <a:srgbClr val="509E2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𝒕𝒐𝒕𝒂𝒍𝒆</m:t>
                              </m:r>
                            </m:sub>
                          </m:sSub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𝟒𝟑𝟎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𝒎𝒎</m:t>
                          </m:r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 xmlns="">
              <p:sp>
                <p:nvSpPr>
                  <p:cNvPr id="51" name="ZoneTexte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e 32"/>
            <p:cNvGrpSpPr/>
            <p:nvPr/>
          </p:nvGrpSpPr>
          <p:grpSpPr>
            <a:xfrm>
              <a:off x="3136041" y="2696986"/>
              <a:ext cx="2497250" cy="1864741"/>
              <a:chOff x="3136041" y="2696986"/>
              <a:chExt cx="2497250" cy="1864741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869502" y="3197290"/>
                <a:ext cx="0" cy="1364437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4740157" y="3197290"/>
                <a:ext cx="0" cy="1343889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/>
              <p:cNvSpPr txBox="1"/>
              <p:nvPr/>
            </p:nvSpPr>
            <p:spPr>
              <a:xfrm>
                <a:off x="3136041" y="2711422"/>
                <a:ext cx="1079655" cy="49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chemeClr val="tx1"/>
                    </a:solidFill>
                  </a:rPr>
                  <a:t>Plan DE (</a:t>
                </a:r>
                <a:r>
                  <a:rPr lang="fr-FR" sz="1200" b="1" dirty="0" err="1"/>
                  <a:t>D</a:t>
                </a:r>
                <a:r>
                  <a:rPr lang="fr-FR" sz="1200" dirty="0" err="1" smtClean="0">
                    <a:solidFill>
                      <a:schemeClr val="tx1"/>
                    </a:solidFill>
                  </a:rPr>
                  <a:t>riving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200" b="1" dirty="0" smtClean="0">
                    <a:solidFill>
                      <a:schemeClr val="tx1"/>
                    </a:solidFill>
                  </a:rPr>
                  <a:t>E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nd</a:t>
                </a:r>
                <a:r>
                  <a:rPr lang="fr-FR" sz="1200" b="1" dirty="0" smtClean="0"/>
                  <a:t>)</a:t>
                </a:r>
                <a:endParaRPr lang="fr-FR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256275" y="2696986"/>
                <a:ext cx="1377016" cy="491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200" dirty="0"/>
                  <a:t>Plan </a:t>
                </a:r>
                <a:r>
                  <a:rPr lang="fr-FR" sz="1200" dirty="0" smtClean="0"/>
                  <a:t>NDE </a:t>
                </a:r>
                <a:br>
                  <a:rPr lang="fr-FR" sz="1200" dirty="0" smtClean="0"/>
                </a:br>
                <a:r>
                  <a:rPr lang="fr-FR" sz="1200" dirty="0" smtClean="0"/>
                  <a:t>(</a:t>
                </a:r>
                <a:r>
                  <a:rPr lang="fr-FR" sz="1200" b="1" dirty="0" smtClean="0"/>
                  <a:t>N</a:t>
                </a:r>
                <a:r>
                  <a:rPr lang="fr-FR" sz="1200" dirty="0" smtClean="0"/>
                  <a:t>on </a:t>
                </a:r>
                <a:r>
                  <a:rPr lang="fr-FR" sz="1200" b="1" dirty="0" err="1" smtClean="0"/>
                  <a:t>D</a:t>
                </a:r>
                <a:r>
                  <a:rPr lang="fr-FR" sz="1200" dirty="0" err="1" smtClean="0"/>
                  <a:t>riving</a:t>
                </a:r>
                <a:r>
                  <a:rPr lang="fr-FR" sz="1200" dirty="0" smtClean="0"/>
                  <a:t> </a:t>
                </a:r>
                <a:r>
                  <a:rPr lang="fr-FR" sz="1200" b="1" dirty="0" smtClean="0"/>
                  <a:t>E</a:t>
                </a:r>
                <a:r>
                  <a:rPr lang="fr-FR" sz="1200" dirty="0" smtClean="0"/>
                  <a:t>nd)</a:t>
                </a:r>
                <a:endParaRPr lang="fr-FR" sz="12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60902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229669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Diamètre d’arbre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45 </m:t>
                                </m:r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Jeu radial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 µ</m:t>
                                </m:r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41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Largeur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𝑝𝑎𝑙𝑖𝑒𝑟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15 </m:t>
                                </m:r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2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/>
                    <a:gridCol w="1609026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102222" r="-79586" b="-4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102222" r="-1509" b="-42444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02222" r="-79586" b="-3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02222" r="-1509" b="-324444"/>
                          </a:stretch>
                        </a:blipFill>
                      </a:tcPr>
                    </a:tc>
                  </a:tr>
                  <a:tr h="28848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83333" r="-79586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83333" r="-1509" b="-2041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</a:t>
                          </a:r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449020" r="-1509" b="-39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8" name="Groupe 127"/>
          <p:cNvGrpSpPr/>
          <p:nvPr/>
        </p:nvGrpSpPr>
        <p:grpSpPr>
          <a:xfrm>
            <a:off x="5364465" y="2580744"/>
            <a:ext cx="2693803" cy="2842037"/>
            <a:chOff x="5364465" y="2580744"/>
            <a:chExt cx="2693803" cy="2842037"/>
          </a:xfrm>
        </p:grpSpPr>
        <p:sp>
          <p:nvSpPr>
            <p:cNvPr id="72" name="Ellipse 71"/>
            <p:cNvSpPr/>
            <p:nvPr/>
          </p:nvSpPr>
          <p:spPr>
            <a:xfrm>
              <a:off x="5364465" y="2580744"/>
              <a:ext cx="1106791" cy="1859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Connecteur en arc 73"/>
            <p:cNvCxnSpPr>
              <a:stCxn id="72" idx="6"/>
              <a:endCxn id="70" idx="1"/>
            </p:cNvCxnSpPr>
            <p:nvPr/>
          </p:nvCxnSpPr>
          <p:spPr>
            <a:xfrm>
              <a:off x="6471256" y="3510312"/>
              <a:ext cx="1587012" cy="1912469"/>
            </a:xfrm>
            <a:prstGeom prst="curved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45mm</a:t>
                </a: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blipFill rotWithShape="0">
                <a:blip r:embed="rId6"/>
                <a:stretch>
                  <a:fillRect t="-1695" b="-18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en arc 91"/>
          <p:cNvCxnSpPr>
            <a:stCxn id="90" idx="0"/>
          </p:cNvCxnSpPr>
          <p:nvPr/>
        </p:nvCxnSpPr>
        <p:spPr>
          <a:xfrm rot="5400000" flipH="1" flipV="1">
            <a:off x="2736017" y="3756890"/>
            <a:ext cx="2343401" cy="140056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e 126"/>
          <p:cNvGrpSpPr/>
          <p:nvPr/>
        </p:nvGrpSpPr>
        <p:grpSpPr>
          <a:xfrm>
            <a:off x="6972300" y="800834"/>
            <a:ext cx="4847921" cy="2961540"/>
            <a:chOff x="6972300" y="800834"/>
            <a:chExt cx="4847921" cy="2961540"/>
          </a:xfrm>
        </p:grpSpPr>
        <p:sp>
          <p:nvSpPr>
            <p:cNvPr id="115" name="Ellipse 114"/>
            <p:cNvSpPr/>
            <p:nvPr/>
          </p:nvSpPr>
          <p:spPr>
            <a:xfrm>
              <a:off x="6972300" y="2786585"/>
              <a:ext cx="716087" cy="97578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1" name="Image 12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753639" y="1449921"/>
              <a:ext cx="2583815" cy="2249170"/>
            </a:xfrm>
            <a:prstGeom prst="rect">
              <a:avLst/>
            </a:prstGeom>
          </p:spPr>
        </p:pic>
        <p:cxnSp>
          <p:nvCxnSpPr>
            <p:cNvPr id="122" name="Connecteur en arc 121"/>
            <p:cNvCxnSpPr>
              <a:stCxn id="115" idx="6"/>
              <a:endCxn id="121" idx="1"/>
            </p:cNvCxnSpPr>
            <p:nvPr/>
          </p:nvCxnSpPr>
          <p:spPr>
            <a:xfrm flipV="1">
              <a:off x="7688387" y="2574506"/>
              <a:ext cx="1065252" cy="69997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8753639" y="800834"/>
              <a:ext cx="3066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Positionnement des thermocouples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relié au collecteur tournant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4850123" y="5816571"/>
            <a:ext cx="1912281" cy="357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Disque de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0.7kg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porte à faux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Connecteur en arc 135"/>
          <p:cNvCxnSpPr>
            <a:stCxn id="135" idx="0"/>
          </p:cNvCxnSpPr>
          <p:nvPr/>
        </p:nvCxnSpPr>
        <p:spPr>
          <a:xfrm rot="5400000" flipH="1" flipV="1">
            <a:off x="5465333" y="4460004"/>
            <a:ext cx="1697498" cy="101563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420837" y="6167062"/>
            <a:ext cx="10042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Schmied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J.;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Pozivil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 and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Walch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J., "Hot Spots in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Turboexpander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Bearings: Case History, Stability Analysis, Measurements and Operational Experience," ASME 2008 Turbo Expo</a:t>
            </a:r>
            <a:endParaRPr lang="fr-FR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00200" y="742744"/>
            <a:ext cx="828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algn="just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Exemple de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l’effet Morton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sur un turbocompresseur rapporté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dans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par </a:t>
            </a:r>
            <a:r>
              <a:rPr lang="fr-FR" sz="16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Schmied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0" name="Image 49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812290"/>
            <a:ext cx="5579547" cy="3412725"/>
          </a:xfrm>
          <a:prstGeom prst="rect">
            <a:avLst/>
          </a:prstGeom>
        </p:spPr>
      </p:pic>
      <p:grpSp>
        <p:nvGrpSpPr>
          <p:cNvPr id="57" name="Groupe 56"/>
          <p:cNvGrpSpPr/>
          <p:nvPr/>
        </p:nvGrpSpPr>
        <p:grpSpPr>
          <a:xfrm>
            <a:off x="2089402" y="1096084"/>
            <a:ext cx="9156828" cy="582659"/>
            <a:chOff x="2096565" y="1504144"/>
            <a:chExt cx="9156828" cy="582659"/>
          </a:xfrm>
        </p:grpSpPr>
        <p:sp>
          <p:nvSpPr>
            <p:cNvPr id="53" name="ZoneTexte 52"/>
            <p:cNvSpPr txBox="1"/>
            <p:nvPr/>
          </p:nvSpPr>
          <p:spPr>
            <a:xfrm>
              <a:off x="2096565" y="1717471"/>
              <a:ext cx="4617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2E75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Phénomène d’hystérésis du niveau vibratoire</a:t>
              </a:r>
              <a:endParaRPr lang="fr-FR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8025202" y="1504144"/>
              <a:ext cx="3228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2E75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Vibrations spirales divergentes</a:t>
              </a:r>
              <a:endParaRPr lang="fr-FR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663923" y="1442218"/>
            <a:ext cx="3936427" cy="3793266"/>
            <a:chOff x="7671086" y="1850278"/>
            <a:chExt cx="3936427" cy="3793266"/>
          </a:xfrm>
        </p:grpSpPr>
        <p:pic>
          <p:nvPicPr>
            <p:cNvPr id="49" name="Image 48"/>
            <p:cNvPicPr/>
            <p:nvPr/>
          </p:nvPicPr>
          <p:blipFill rotWithShape="1">
            <a:blip r:embed="rId4"/>
            <a:srcRect l="48575"/>
            <a:stretch/>
          </p:blipFill>
          <p:spPr>
            <a:xfrm>
              <a:off x="7671086" y="1850278"/>
              <a:ext cx="3936427" cy="3530738"/>
            </a:xfrm>
            <a:prstGeom prst="rect">
              <a:avLst/>
            </a:prstGeom>
          </p:spPr>
        </p:pic>
        <p:sp>
          <p:nvSpPr>
            <p:cNvPr id="54" name="ZoneTexte 53"/>
            <p:cNvSpPr txBox="1"/>
            <p:nvPr/>
          </p:nvSpPr>
          <p:spPr>
            <a:xfrm>
              <a:off x="7999922" y="5304990"/>
              <a:ext cx="3607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Vitesse du fonctionnement : 18600 tr/min</a:t>
              </a: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3672047" y="5511356"/>
            <a:ext cx="5540051" cy="369332"/>
            <a:chOff x="4100713" y="5562210"/>
            <a:chExt cx="5540051" cy="369332"/>
          </a:xfrm>
        </p:grpSpPr>
        <p:sp>
          <p:nvSpPr>
            <p:cNvPr id="59" name="ZoneTexte 58"/>
            <p:cNvSpPr txBox="1"/>
            <p:nvPr/>
          </p:nvSpPr>
          <p:spPr>
            <a:xfrm>
              <a:off x="5531947" y="5562210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Phénomène </a:t>
              </a:r>
              <a:r>
                <a:rPr lang="fr-FR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à l’origine </a:t>
              </a:r>
              <a:r>
                <a:rPr lang="fr-FR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l’effet thermique</a:t>
              </a:r>
            </a:p>
          </p:txBody>
        </p:sp>
        <p:sp>
          <p:nvSpPr>
            <p:cNvPr id="60" name="Flèche droite 59"/>
            <p:cNvSpPr/>
            <p:nvPr/>
          </p:nvSpPr>
          <p:spPr>
            <a:xfrm>
              <a:off x="4100713" y="5585993"/>
              <a:ext cx="876300" cy="321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1537662" y="251428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de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222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471809" y="874182"/>
            <a:ext cx="608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2131709" y="1938075"/>
            <a:ext cx="5065782" cy="1751449"/>
            <a:chOff x="1893584" y="1808075"/>
            <a:chExt cx="5065782" cy="175144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7" t="35572" r="11140" b="35817"/>
            <a:stretch/>
          </p:blipFill>
          <p:spPr>
            <a:xfrm>
              <a:off x="1893584" y="2622093"/>
              <a:ext cx="5065782" cy="937431"/>
            </a:xfrm>
            <a:prstGeom prst="rect">
              <a:avLst/>
            </a:prstGeom>
          </p:spPr>
        </p:pic>
        <p:cxnSp>
          <p:nvCxnSpPr>
            <p:cNvPr id="17" name="Connecteur droit avec flèche 16"/>
            <p:cNvCxnSpPr>
              <a:endCxn id="20" idx="2"/>
            </p:cNvCxnSpPr>
            <p:nvPr/>
          </p:nvCxnSpPr>
          <p:spPr>
            <a:xfrm flipV="1">
              <a:off x="3009900" y="2272946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=3.3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necteur droit avec flèche 49"/>
            <p:cNvCxnSpPr>
              <a:endCxn id="51" idx="2"/>
            </p:cNvCxnSpPr>
            <p:nvPr/>
          </p:nvCxnSpPr>
          <p:spPr>
            <a:xfrm flipH="1" flipV="1">
              <a:off x="5202701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=24.5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5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/>
                    <a:gridCol w="997365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0" name="ZoneTexte 29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èche vers le haut 35"/>
          <p:cNvSpPr/>
          <p:nvPr/>
        </p:nvSpPr>
        <p:spPr>
          <a:xfrm rot="1808631">
            <a:off x="2965140" y="369861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 vers le haut 66"/>
          <p:cNvSpPr/>
          <p:nvPr/>
        </p:nvSpPr>
        <p:spPr>
          <a:xfrm rot="20968266">
            <a:off x="5472849" y="3697144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连接符 27"/>
          <p:cNvCxnSpPr/>
          <p:nvPr/>
        </p:nvCxnSpPr>
        <p:spPr>
          <a:xfrm>
            <a:off x="7486317" y="704193"/>
            <a:ext cx="0" cy="573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7642055" y="627566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Image 7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47" y="1056519"/>
            <a:ext cx="3944278" cy="2595921"/>
          </a:xfrm>
          <a:prstGeom prst="rect">
            <a:avLst/>
          </a:prstGeom>
          <a:noFill/>
        </p:spPr>
      </p:pic>
      <p:pic>
        <p:nvPicPr>
          <p:cNvPr id="78" name="Image 7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55" y="3742839"/>
            <a:ext cx="4043862" cy="2698444"/>
          </a:xfrm>
          <a:prstGeom prst="rect">
            <a:avLst/>
          </a:prstGeom>
          <a:noFill/>
        </p:spPr>
      </p:pic>
      <p:grpSp>
        <p:nvGrpSpPr>
          <p:cNvPr id="61" name="Groupe 60"/>
          <p:cNvGrpSpPr/>
          <p:nvPr/>
        </p:nvGrpSpPr>
        <p:grpSpPr>
          <a:xfrm>
            <a:off x="3958389" y="4860458"/>
            <a:ext cx="3400506" cy="1197318"/>
            <a:chOff x="3930074" y="5046323"/>
            <a:chExt cx="3400506" cy="1197318"/>
          </a:xfrm>
        </p:grpSpPr>
        <p:sp>
          <p:nvSpPr>
            <p:cNvPr id="54" name="Rectangle 53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24.5N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60" name="Groupe 59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82" name="Organigramme : Processus 81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3" name="Image 8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15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pic>
        <p:nvPicPr>
          <p:cNvPr id="18" name="Imag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1694794" y="1195769"/>
            <a:ext cx="4979276" cy="2665022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636788" y="3860791"/>
            <a:ext cx="4958990" cy="264802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102521" y="1441949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Campbell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Fréquence du premier mode de flexion vers 600HZ (36000 tr/min) &gt;&gt; 166 Hz (10000 tr/min)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8376745" y="2865035"/>
            <a:ext cx="26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d’utiliser le modèle dynamique du rotor à 4DDL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02521" y="3844144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Facteur d’amortissement devient négative à partir de 3000 tr/min.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lèche droite 22"/>
          <p:cNvSpPr/>
          <p:nvPr/>
        </p:nvSpPr>
        <p:spPr>
          <a:xfrm>
            <a:off x="7302772" y="5084343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8139829" y="4989650"/>
            <a:ext cx="4005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 instabilité traduite par vibrations sous-synchrones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cause de l’instabilité du palier circulaire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267700" y="5808625"/>
            <a:ext cx="356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charge dynamique </a:t>
            </a:r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réussi à stabiliser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rotor</a:t>
            </a:r>
          </a:p>
        </p:txBody>
      </p:sp>
    </p:spTree>
    <p:extLst>
      <p:ext uri="{BB962C8B-B14F-4D97-AF65-F5344CB8AC3E}">
        <p14:creationId xmlns:p14="http://schemas.microsoft.com/office/powerpoint/2010/main" val="9268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72414" y="1822665"/>
            <a:ext cx="4552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7000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:  102.6 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20°C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41178" y="1242372"/>
            <a:ext cx="25186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Paramètres </a:t>
            </a: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simulation</a:t>
            </a:r>
          </a:p>
        </p:txBody>
      </p:sp>
    </p:spTree>
    <p:extLst>
      <p:ext uri="{BB962C8B-B14F-4D97-AF65-F5344CB8AC3E}">
        <p14:creationId xmlns:p14="http://schemas.microsoft.com/office/powerpoint/2010/main" val="16520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Niveau des 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67" y="1702365"/>
            <a:ext cx="5079827" cy="3631953"/>
          </a:xfrm>
          <a:prstGeom prst="rect">
            <a:avLst/>
          </a:prstGeom>
          <a:noFill/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94" y="1734318"/>
            <a:ext cx="5029054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64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7540" y="5475146"/>
            <a:ext cx="5894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Remarque:  Tendance cohérente et Grandeur des vibrations en accord</a:t>
            </a:r>
          </a:p>
        </p:txBody>
      </p:sp>
      <p:pic>
        <p:nvPicPr>
          <p:cNvPr id="19" name="Image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30" y="1663313"/>
            <a:ext cx="5036185" cy="3599815"/>
          </a:xfrm>
          <a:prstGeom prst="rect">
            <a:avLst/>
          </a:prstGeom>
          <a:noFill/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15" y="1769322"/>
            <a:ext cx="5036185" cy="359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5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expérimentales ne sont présentées qu’à partir de l’exhibition des vibrations synchrones à 7000tr/min, alors que les températures numérique initiales sont à 20°C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1541225" y="1456971"/>
            <a:ext cx="5097483" cy="3433851"/>
          </a:xfrm>
          <a:prstGeom prst="rect">
            <a:avLst/>
          </a:prstGeom>
        </p:spPr>
      </p:pic>
      <p:pic>
        <p:nvPicPr>
          <p:cNvPr id="22" name="Imag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69" y="1613703"/>
            <a:ext cx="4857847" cy="3277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40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Différence de la température &amp; Déphasage Point Chaud – Point Haut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la différence de température est corrélée avec celles des amplitudes de vibration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syncrhone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chaud est retardé par rapport au point haut</a:t>
            </a:r>
            <a:endParaRPr lang="fr-FR" dirty="0" smtClean="0"/>
          </a:p>
        </p:txBody>
      </p:sp>
      <p:pic>
        <p:nvPicPr>
          <p:cNvPr id="19" name="Imag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633232" y="1653877"/>
            <a:ext cx="4546851" cy="3366815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19" y="1653877"/>
            <a:ext cx="5104130" cy="3289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Critique des résultats numériques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161751" y="2058819"/>
            <a:ext cx="3986801" cy="402648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83908" y="1766431"/>
            <a:ext cx="4468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Différence se trouve au début de la simulation à cause de la non-considération du démarrage dans la simulation.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Effet Morton reste stable, mais l’augmentation de différence de température au rotor et celles des amplitudes de vibrations sont soulignées.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Bonne cohérence globale sur la comparaison des résultats numériques/expérimentaux</a:t>
            </a:r>
            <a:endParaRPr lang="fr-FR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7186143" y="5109491"/>
            <a:ext cx="315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de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</p:txBody>
      </p:sp>
    </p:spTree>
    <p:extLst>
      <p:ext uri="{BB962C8B-B14F-4D97-AF65-F5344CB8AC3E}">
        <p14:creationId xmlns:p14="http://schemas.microsoft.com/office/powerpoint/2010/main" val="17404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Analyser 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 </a:t>
            </a:r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stabilité de EM</a:t>
            </a: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549290" y="1087377"/>
            <a:ext cx="7901985" cy="4462648"/>
            <a:chOff x="3586868" y="558171"/>
            <a:chExt cx="7901985" cy="4462648"/>
          </a:xfrm>
        </p:grpSpPr>
        <p:sp>
          <p:nvSpPr>
            <p:cNvPr id="3" name="Rectangle 2"/>
            <p:cNvSpPr/>
            <p:nvPr/>
          </p:nvSpPr>
          <p:spPr>
            <a:xfrm>
              <a:off x="3701472" y="2083014"/>
              <a:ext cx="182302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 de l’analyse de la stabilité de EM</a:t>
              </a:r>
            </a:p>
            <a:p>
              <a:pPr lvl="0" algn="ctr"/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(coefficients d’influences)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6335994" y="2360013"/>
              <a:ext cx="217602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</a:t>
              </a:r>
              <a:r>
                <a:rPr lang="fr-F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</a:t>
              </a:r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rotor court de 430mm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275496" y="1908035"/>
              <a:ext cx="221335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Comparaison du module des coefficients d’influence dans la littérature avec le rotor court de 430mm</a:t>
              </a:r>
            </a:p>
          </p:txBody>
        </p:sp>
        <p:sp>
          <p:nvSpPr>
            <p:cNvPr id="12" name="Rounded Rectangle 24"/>
            <p:cNvSpPr/>
            <p:nvPr/>
          </p:nvSpPr>
          <p:spPr>
            <a:xfrm>
              <a:off x="3586868" y="1657129"/>
              <a:ext cx="2099948" cy="2200887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" name="Rounded Rectangle 24"/>
            <p:cNvSpPr/>
            <p:nvPr/>
          </p:nvSpPr>
          <p:spPr>
            <a:xfrm>
              <a:off x="6335994" y="1657129"/>
              <a:ext cx="2099948" cy="2200887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Rounded Rectangle 24"/>
            <p:cNvSpPr/>
            <p:nvPr/>
          </p:nvSpPr>
          <p:spPr>
            <a:xfrm>
              <a:off x="9103028" y="1671110"/>
              <a:ext cx="2385825" cy="2228177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" name="Arc 18"/>
            <p:cNvSpPr/>
            <p:nvPr/>
          </p:nvSpPr>
          <p:spPr>
            <a:xfrm flipV="1">
              <a:off x="4454285" y="2715025"/>
              <a:ext cx="3041673" cy="2305794"/>
            </a:xfrm>
            <a:prstGeom prst="arc">
              <a:avLst>
                <a:gd name="adj1" fmla="val 10804886"/>
                <a:gd name="adj2" fmla="val 21595809"/>
              </a:avLst>
            </a:prstGeom>
            <a:ln w="28575">
              <a:solidFill>
                <a:schemeClr val="accent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Arc 19"/>
            <p:cNvSpPr/>
            <p:nvPr/>
          </p:nvSpPr>
          <p:spPr>
            <a:xfrm>
              <a:off x="7385968" y="558171"/>
              <a:ext cx="3110481" cy="2125806"/>
            </a:xfrm>
            <a:prstGeom prst="arc">
              <a:avLst>
                <a:gd name="adj1" fmla="val 10737355"/>
                <a:gd name="adj2" fmla="val 90227"/>
              </a:avLst>
            </a:prstGeom>
            <a:ln w="28575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2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/>
          <p:cNvGrpSpPr/>
          <p:nvPr/>
        </p:nvGrpSpPr>
        <p:grpSpPr>
          <a:xfrm>
            <a:off x="1726273" y="3371753"/>
            <a:ext cx="10074176" cy="1991059"/>
            <a:chOff x="1600200" y="1478010"/>
            <a:chExt cx="10074176" cy="1991059"/>
          </a:xfrm>
        </p:grpSpPr>
        <p:grpSp>
          <p:nvGrpSpPr>
            <p:cNvPr id="82" name="Groupe 81"/>
            <p:cNvGrpSpPr/>
            <p:nvPr/>
          </p:nvGrpSpPr>
          <p:grpSpPr>
            <a:xfrm>
              <a:off x="1600200" y="1478010"/>
              <a:ext cx="9992679" cy="1991059"/>
              <a:chOff x="1551621" y="1582785"/>
              <a:chExt cx="9992679" cy="1991059"/>
            </a:xfrm>
          </p:grpSpPr>
          <p:grpSp>
            <p:nvGrpSpPr>
              <p:cNvPr id="16" name="Groupe 15"/>
              <p:cNvGrpSpPr/>
              <p:nvPr/>
            </p:nvGrpSpPr>
            <p:grpSpPr>
              <a:xfrm>
                <a:off x="2891385" y="1595944"/>
                <a:ext cx="1861123" cy="1301802"/>
                <a:chOff x="5548508" y="788255"/>
                <a:chExt cx="1861123" cy="1301802"/>
              </a:xfrm>
            </p:grpSpPr>
            <p:grpSp>
              <p:nvGrpSpPr>
                <p:cNvPr id="17" name="Groupe 16"/>
                <p:cNvGrpSpPr/>
                <p:nvPr/>
              </p:nvGrpSpPr>
              <p:grpSpPr>
                <a:xfrm>
                  <a:off x="5814908" y="1493218"/>
                  <a:ext cx="528166" cy="479903"/>
                  <a:chOff x="5229602" y="2828638"/>
                  <a:chExt cx="528166" cy="479903"/>
                </a:xfrm>
              </p:grpSpPr>
              <p:sp>
                <p:nvSpPr>
                  <p:cNvPr id="23" name="Organigramme : Processus 22"/>
                  <p:cNvSpPr/>
                  <p:nvPr/>
                </p:nvSpPr>
                <p:spPr>
                  <a:xfrm>
                    <a:off x="5229602" y="2828638"/>
                    <a:ext cx="528166" cy="479903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4" name="Image 2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81818" y="2962146"/>
                    <a:ext cx="438239" cy="268247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14:m>
                        <m:oMath xmlns:m="http://schemas.openxmlformats.org/officeDocument/2006/math">
                          <m:r>
                            <a:rPr lang="fr-FR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[µ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18" name="ZoneTexte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" name="Groupe 18"/>
                <p:cNvGrpSpPr/>
                <p:nvPr/>
              </p:nvGrpSpPr>
              <p:grpSpPr>
                <a:xfrm>
                  <a:off x="6683323" y="1416993"/>
                  <a:ext cx="412846" cy="642861"/>
                  <a:chOff x="6007072" y="2764799"/>
                  <a:chExt cx="412846" cy="642861"/>
                </a:xfrm>
              </p:grpSpPr>
              <p:sp>
                <p:nvSpPr>
                  <p:cNvPr id="21" name="Organigramme : Processus 20"/>
                  <p:cNvSpPr/>
                  <p:nvPr/>
                </p:nvSpPr>
                <p:spPr>
                  <a:xfrm>
                    <a:off x="6007072" y="2764799"/>
                    <a:ext cx="412846" cy="642861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2" name="Imag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64486" y="2837733"/>
                    <a:ext cx="320473" cy="52483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5613480" y="815192"/>
                  <a:ext cx="1782107" cy="12748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5" name="Groupe 24"/>
              <p:cNvGrpSpPr/>
              <p:nvPr/>
            </p:nvGrpSpPr>
            <p:grpSpPr>
              <a:xfrm>
                <a:off x="5891367" y="1582785"/>
                <a:ext cx="1861123" cy="1301802"/>
                <a:chOff x="10006214" y="842565"/>
                <a:chExt cx="1861123" cy="13018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ZoneTexte 25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26" name="ZoneTexte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7" name="Groupe 26"/>
                <p:cNvGrpSpPr/>
                <p:nvPr/>
              </p:nvGrpSpPr>
              <p:grpSpPr>
                <a:xfrm>
                  <a:off x="10071186" y="869502"/>
                  <a:ext cx="1782107" cy="1274865"/>
                  <a:chOff x="10071186" y="869502"/>
                  <a:chExt cx="1782107" cy="1274865"/>
                </a:xfrm>
              </p:grpSpPr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10223250" y="1561795"/>
                    <a:ext cx="528166" cy="479903"/>
                    <a:chOff x="5229602" y="2828638"/>
                    <a:chExt cx="528166" cy="479903"/>
                  </a:xfrm>
                </p:grpSpPr>
                <p:sp>
                  <p:nvSpPr>
                    <p:cNvPr id="36" name="Organigramme : Processus 35"/>
                    <p:cNvSpPr/>
                    <p:nvPr/>
                  </p:nvSpPr>
                  <p:spPr>
                    <a:xfrm>
                      <a:off x="5229602" y="2828638"/>
                      <a:ext cx="528166" cy="479903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7" name="Image 3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281818" y="2962146"/>
                      <a:ext cx="438239" cy="26824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10788156" y="1475790"/>
                    <a:ext cx="412846" cy="642861"/>
                    <a:chOff x="6007072" y="2764799"/>
                    <a:chExt cx="412846" cy="642861"/>
                  </a:xfrm>
                </p:grpSpPr>
                <p:sp>
                  <p:nvSpPr>
                    <p:cNvPr id="34" name="Organigramme : Processus 33"/>
                    <p:cNvSpPr/>
                    <p:nvPr/>
                  </p:nvSpPr>
                  <p:spPr>
                    <a:xfrm>
                      <a:off x="6007072" y="2764799"/>
                      <a:ext cx="412846" cy="642861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5" name="Image 34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64486" y="2837733"/>
                      <a:ext cx="320473" cy="52483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angle 29"/>
                  <p:cNvSpPr/>
                  <p:nvPr/>
                </p:nvSpPr>
                <p:spPr>
                  <a:xfrm>
                    <a:off x="10071186" y="869502"/>
                    <a:ext cx="1782107" cy="12748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11252174" y="1561795"/>
                    <a:ext cx="528166" cy="463198"/>
                    <a:chOff x="11301538" y="1547528"/>
                    <a:chExt cx="528166" cy="463198"/>
                  </a:xfrm>
                </p:grpSpPr>
                <p:sp>
                  <p:nvSpPr>
                    <p:cNvPr id="32" name="Organigramme : Processus 31"/>
                    <p:cNvSpPr/>
                    <p:nvPr/>
                  </p:nvSpPr>
                  <p:spPr>
                    <a:xfrm>
                      <a:off x="11301538" y="1547528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3" name="Image 32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316432" y="1648810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8" name="Groupe 37"/>
              <p:cNvGrpSpPr/>
              <p:nvPr/>
            </p:nvGrpSpPr>
            <p:grpSpPr>
              <a:xfrm>
                <a:off x="8641581" y="1942399"/>
                <a:ext cx="2304373" cy="646331"/>
                <a:chOff x="10006214" y="842565"/>
                <a:chExt cx="2304373" cy="6463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ZoneTexte 38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r>
                        <a:rPr lang="fr-FR" i="1" dirty="0" smtClean="0">
                          <a:latin typeface="Cambria Math" panose="02040503050406030204" pitchFamily="18" charset="0"/>
                        </a:rPr>
                        <a:t/>
                      </a:r>
                      <a:br>
                        <a:rPr lang="fr-FR" i="1" dirty="0" smtClean="0">
                          <a:latin typeface="Cambria Math" panose="02040503050406030204" pitchFamily="18" charset="0"/>
                        </a:rPr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)/°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39" name="ZoneTexte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e 39"/>
                <p:cNvGrpSpPr/>
                <p:nvPr/>
              </p:nvGrpSpPr>
              <p:grpSpPr>
                <a:xfrm>
                  <a:off x="10071186" y="869503"/>
                  <a:ext cx="2239401" cy="619393"/>
                  <a:chOff x="10071186" y="869503"/>
                  <a:chExt cx="2239401" cy="619393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0071186" y="869503"/>
                    <a:ext cx="2239401" cy="61939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42" name="Groupe 41"/>
                  <p:cNvGrpSpPr/>
                  <p:nvPr/>
                </p:nvGrpSpPr>
                <p:grpSpPr>
                  <a:xfrm>
                    <a:off x="11664181" y="959990"/>
                    <a:ext cx="528166" cy="463198"/>
                    <a:chOff x="11713545" y="945723"/>
                    <a:chExt cx="528166" cy="463198"/>
                  </a:xfrm>
                </p:grpSpPr>
                <p:sp>
                  <p:nvSpPr>
                    <p:cNvPr id="43" name="Organigramme : Processus 42"/>
                    <p:cNvSpPr/>
                    <p:nvPr/>
                  </p:nvSpPr>
                  <p:spPr>
                    <a:xfrm>
                      <a:off x="11713545" y="945723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44" name="Image 43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728439" y="1047005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46" name="Connecteur droit avec flèche 45"/>
              <p:cNvCxnSpPr/>
              <p:nvPr/>
            </p:nvCxnSpPr>
            <p:spPr>
              <a:xfrm>
                <a:off x="4775105" y="2246845"/>
                <a:ext cx="1152659" cy="31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/>
              <p:nvPr/>
            </p:nvCxnSpPr>
            <p:spPr>
              <a:xfrm>
                <a:off x="7721325" y="2274434"/>
                <a:ext cx="985021" cy="6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Groupe 63"/>
              <p:cNvGrpSpPr/>
              <p:nvPr/>
            </p:nvGrpSpPr>
            <p:grpSpPr>
              <a:xfrm>
                <a:off x="1551621" y="1905950"/>
                <a:ext cx="1379150" cy="492767"/>
                <a:chOff x="1537635" y="1942399"/>
                <a:chExt cx="1379150" cy="4927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54" name="Rectangl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1608504" y="2289880"/>
                  <a:ext cx="488302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rganigramme : Ou 59"/>
                <p:cNvSpPr/>
                <p:nvPr/>
              </p:nvSpPr>
              <p:spPr>
                <a:xfrm>
                  <a:off x="2101349" y="2161106"/>
                  <a:ext cx="277631" cy="274060"/>
                </a:xfrm>
                <a:prstGeom prst="flowChartOr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2404380" y="2289599"/>
                  <a:ext cx="512405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e 80"/>
              <p:cNvGrpSpPr/>
              <p:nvPr/>
            </p:nvGrpSpPr>
            <p:grpSpPr>
              <a:xfrm>
                <a:off x="2254150" y="2272946"/>
                <a:ext cx="9290150" cy="1300898"/>
                <a:chOff x="2254150" y="2272946"/>
                <a:chExt cx="9290150" cy="1300898"/>
              </a:xfrm>
            </p:grpSpPr>
            <p:cxnSp>
              <p:nvCxnSpPr>
                <p:cNvPr id="67" name="Connecteur droit avec flèche 66"/>
                <p:cNvCxnSpPr/>
                <p:nvPr/>
              </p:nvCxnSpPr>
              <p:spPr>
                <a:xfrm>
                  <a:off x="10945954" y="2272946"/>
                  <a:ext cx="598346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avec flèche 68"/>
                <p:cNvCxnSpPr/>
                <p:nvPr/>
              </p:nvCxnSpPr>
              <p:spPr>
                <a:xfrm>
                  <a:off x="11544300" y="2288944"/>
                  <a:ext cx="0" cy="128490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avec flèche 71"/>
                <p:cNvCxnSpPr/>
                <p:nvPr/>
              </p:nvCxnSpPr>
              <p:spPr>
                <a:xfrm flipH="1">
                  <a:off x="6890959" y="3573167"/>
                  <a:ext cx="46533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2254150" y="3572982"/>
                  <a:ext cx="4625582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eur droit avec flèche 78"/>
                <p:cNvCxnSpPr>
                  <a:stCxn id="60" idx="4"/>
                </p:cNvCxnSpPr>
                <p:nvPr/>
              </p:nvCxnSpPr>
              <p:spPr>
                <a:xfrm flipH="1">
                  <a:off x="2254150" y="2398717"/>
                  <a:ext cx="1" cy="1175127"/>
                </a:xfrm>
                <a:prstGeom prst="straightConnector1">
                  <a:avLst/>
                </a:prstGeom>
                <a:ln w="28575"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/>
                <p:cNvSpPr/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4" name="Rectangle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612094" y="1606833"/>
                <a:ext cx="6894836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contribution d’un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𝑼 sur le niveau vibratoire 𝑽 au niveau 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palier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1606833"/>
                <a:ext cx="6894836" cy="362984"/>
              </a:xfrm>
              <a:prstGeom prst="rect">
                <a:avLst/>
              </a:prstGeom>
              <a:blipFill rotWithShape="0">
                <a:blip r:embed="rId14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corrélation entre la différence de la température stabilisée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niveau de vibration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  <a:blipFill>
                <a:blip r:embed="rId1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lien entre la différence de la température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balourd thermique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  <a:blipFill>
                <a:blip r:embed="rId1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d’influence de l’effet Morton :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blipFill>
                <a:blip r:embed="rId20"/>
                <a:stretch>
                  <a:fillRect l="-23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" name="Tableau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010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2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DEA52DD-CC2F-4244-88DB-7D7330A9AA74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qualitative de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e 13"/>
          <p:cNvGrpSpPr>
            <a:grpSpLocks noChangeAspect="1"/>
          </p:cNvGrpSpPr>
          <p:nvPr/>
        </p:nvGrpSpPr>
        <p:grpSpPr>
          <a:xfrm>
            <a:off x="1734488" y="1112334"/>
            <a:ext cx="3088045" cy="2555780"/>
            <a:chOff x="8781265" y="10352356"/>
            <a:chExt cx="6176090" cy="5111559"/>
          </a:xfrm>
        </p:grpSpPr>
        <p:pic>
          <p:nvPicPr>
            <p:cNvPr id="16" name="Image 1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729" y="10352356"/>
              <a:ext cx="4387934" cy="4236513"/>
            </a:xfrm>
            <a:prstGeom prst="rect">
              <a:avLst/>
            </a:prstGeom>
          </p:spPr>
        </p:pic>
        <p:sp>
          <p:nvSpPr>
            <p:cNvPr id="17" name="ZoneTexte 16"/>
            <p:cNvSpPr txBox="1"/>
            <p:nvPr/>
          </p:nvSpPr>
          <p:spPr>
            <a:xfrm>
              <a:off x="8781265" y="14417475"/>
              <a:ext cx="617609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altLang="zh-CN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Échauffement: cisaillement visqueux du film au niveau du palier</a:t>
              </a:r>
              <a:endParaRPr lang="fr-FR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e 17"/>
          <p:cNvGrpSpPr>
            <a:grpSpLocks noChangeAspect="1"/>
          </p:cNvGrpSpPr>
          <p:nvPr/>
        </p:nvGrpSpPr>
        <p:grpSpPr>
          <a:xfrm>
            <a:off x="8771831" y="955229"/>
            <a:ext cx="2916076" cy="2633747"/>
            <a:chOff x="18596371" y="11260271"/>
            <a:chExt cx="4157674" cy="3755134"/>
          </a:xfrm>
        </p:grpSpPr>
        <p:pic>
          <p:nvPicPr>
            <p:cNvPr id="19" name="Image 18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596371" y="11260271"/>
              <a:ext cx="3887064" cy="35155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18596371" y="14576584"/>
              <a:ext cx="4157674" cy="438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Déformation thermique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Flèche droite 21"/>
          <p:cNvSpPr/>
          <p:nvPr/>
        </p:nvSpPr>
        <p:spPr>
          <a:xfrm rot="10800000">
            <a:off x="5143651" y="1854715"/>
            <a:ext cx="2961182" cy="457537"/>
          </a:xfrm>
          <a:prstGeom prst="rightArrow">
            <a:avLst>
              <a:gd name="adj1" fmla="val 36307"/>
              <a:gd name="adj2" fmla="val 450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4067" y="1147624"/>
                <a:ext cx="33995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Amplitude de vibration augmente</a:t>
                </a:r>
              </a:p>
              <a:p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 Différence de température </a:t>
                </a:r>
                <a14:m>
                  <m:oMath xmlns:m="http://schemas.openxmlformats.org/officeDocument/2006/math">
                    <m:r>
                      <a:rPr lang="fr-FR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fr-FR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s'accroît</a:t>
                </a:r>
              </a:p>
              <a:p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fr-FR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éformation thermique s’agrandit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067" y="1147624"/>
                <a:ext cx="3399588" cy="738664"/>
              </a:xfrm>
              <a:prstGeom prst="rect">
                <a:avLst/>
              </a:prstGeom>
              <a:blipFill rotWithShape="0">
                <a:blip r:embed="rId5"/>
                <a:stretch>
                  <a:fillRect l="-538" t="-826" b="-82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e 24"/>
          <p:cNvGrpSpPr/>
          <p:nvPr/>
        </p:nvGrpSpPr>
        <p:grpSpPr>
          <a:xfrm>
            <a:off x="3897544" y="3463964"/>
            <a:ext cx="5102290" cy="2721354"/>
            <a:chOff x="2111777" y="3665049"/>
            <a:chExt cx="5102290" cy="2541308"/>
          </a:xfrm>
        </p:grpSpPr>
        <p:pic>
          <p:nvPicPr>
            <p:cNvPr id="27" name="Espace réservé du contenu 9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1792" y="3665049"/>
              <a:ext cx="2592275" cy="24309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31" name="Groupe 30"/>
            <p:cNvGrpSpPr>
              <a:grpSpLocks noChangeAspect="1"/>
            </p:cNvGrpSpPr>
            <p:nvPr/>
          </p:nvGrpSpPr>
          <p:grpSpPr>
            <a:xfrm>
              <a:off x="2616201" y="4036268"/>
              <a:ext cx="1803400" cy="1716832"/>
              <a:chOff x="4914231" y="4401509"/>
              <a:chExt cx="2254249" cy="2146041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24726" y="5081806"/>
                <a:ext cx="1762523" cy="1369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Ellipse 32"/>
              <p:cNvSpPr/>
              <p:nvPr/>
            </p:nvSpPr>
            <p:spPr>
              <a:xfrm>
                <a:off x="4914231" y="4401509"/>
                <a:ext cx="2254249" cy="214604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9" name="ZoneTexte 28"/>
            <p:cNvSpPr txBox="1"/>
            <p:nvPr/>
          </p:nvSpPr>
          <p:spPr>
            <a:xfrm>
              <a:off x="2111777" y="5918943"/>
              <a:ext cx="2510015" cy="287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Vibrations synchrones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6407559" y="6131991"/>
            <a:ext cx="293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de température </a:t>
            </a:r>
          </a:p>
          <a:p>
            <a:pPr algn="ctr"/>
            <a:r>
              <a:rPr lang="fr-FR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uniforme 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 flipH="1">
            <a:off x="9462451" y="3692380"/>
            <a:ext cx="1129349" cy="1338484"/>
            <a:chOff x="2197071" y="3976960"/>
            <a:chExt cx="1175513" cy="1904682"/>
          </a:xfrm>
        </p:grpSpPr>
        <p:sp>
          <p:nvSpPr>
            <p:cNvPr id="43" name="Forme en L 42"/>
            <p:cNvSpPr/>
            <p:nvPr/>
          </p:nvSpPr>
          <p:spPr>
            <a:xfrm>
              <a:off x="2475196" y="4860422"/>
              <a:ext cx="897388" cy="1021220"/>
            </a:xfrm>
            <a:prstGeom prst="corner">
              <a:avLst>
                <a:gd name="adj1" fmla="val 31207"/>
                <a:gd name="adj2" fmla="val 2340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Flèche droite 43"/>
            <p:cNvSpPr/>
            <p:nvPr/>
          </p:nvSpPr>
          <p:spPr>
            <a:xfrm rot="16200000">
              <a:off x="1627372" y="4546659"/>
              <a:ext cx="1900579" cy="761182"/>
            </a:xfrm>
            <a:prstGeom prst="rightArrow">
              <a:avLst>
                <a:gd name="adj1" fmla="val 36307"/>
                <a:gd name="adj2" fmla="val 450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Groupe 44"/>
          <p:cNvGrpSpPr/>
          <p:nvPr/>
        </p:nvGrpSpPr>
        <p:grpSpPr>
          <a:xfrm rot="5400000" flipH="1">
            <a:off x="2885348" y="4002798"/>
            <a:ext cx="1129349" cy="1338484"/>
            <a:chOff x="2197071" y="3976960"/>
            <a:chExt cx="1175513" cy="1904682"/>
          </a:xfrm>
        </p:grpSpPr>
        <p:sp>
          <p:nvSpPr>
            <p:cNvPr id="46" name="Forme en L 45"/>
            <p:cNvSpPr/>
            <p:nvPr/>
          </p:nvSpPr>
          <p:spPr>
            <a:xfrm>
              <a:off x="2475196" y="4860422"/>
              <a:ext cx="897388" cy="1021220"/>
            </a:xfrm>
            <a:prstGeom prst="corner">
              <a:avLst>
                <a:gd name="adj1" fmla="val 31207"/>
                <a:gd name="adj2" fmla="val 2340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Flèche droite 46"/>
            <p:cNvSpPr/>
            <p:nvPr/>
          </p:nvSpPr>
          <p:spPr>
            <a:xfrm rot="16200000">
              <a:off x="1627372" y="4546659"/>
              <a:ext cx="1900579" cy="761182"/>
            </a:xfrm>
            <a:prstGeom prst="rightArrow">
              <a:avLst>
                <a:gd name="adj1" fmla="val 36307"/>
                <a:gd name="adj2" fmla="val 450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43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𝒔𝒕𝒂</m:t>
                          </m:r>
                        </m:sub>
                      </m:sSub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]=0 </m:t>
                      </m:r>
                    </m:oMath>
                  </m:oMathPara>
                </a14:m>
                <a:endParaRPr lang="fr-FR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  <a:blipFill>
                <a:blip r:embed="rId3"/>
                <a:stretch>
                  <a:fillRect b="-177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ZoneTexte 98"/>
          <p:cNvSpPr txBox="1"/>
          <p:nvPr/>
        </p:nvSpPr>
        <p:spPr>
          <a:xfrm>
            <a:off x="1728333" y="1454344"/>
            <a:ext cx="4309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Loi d’évolution temporelle de l’état thermique [] :</a:t>
            </a:r>
          </a:p>
        </p:txBody>
      </p:sp>
      <p:grpSp>
        <p:nvGrpSpPr>
          <p:cNvPr id="105" name="Groupe 104"/>
          <p:cNvGrpSpPr/>
          <p:nvPr/>
        </p:nvGrpSpPr>
        <p:grpSpPr>
          <a:xfrm>
            <a:off x="3036467" y="2525115"/>
            <a:ext cx="3341787" cy="1649995"/>
            <a:chOff x="2801069" y="2526917"/>
            <a:chExt cx="3341787" cy="1649995"/>
          </a:xfrm>
        </p:grpSpPr>
        <p:grpSp>
          <p:nvGrpSpPr>
            <p:cNvPr id="97" name="Groupe 96"/>
            <p:cNvGrpSpPr/>
            <p:nvPr/>
          </p:nvGrpSpPr>
          <p:grpSpPr>
            <a:xfrm>
              <a:off x="3289843" y="2718010"/>
              <a:ext cx="2853013" cy="1180465"/>
              <a:chOff x="9441566" y="1420233"/>
              <a:chExt cx="2853013" cy="13443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/>
                  <p:cNvSpPr/>
                  <p:nvPr/>
                </p:nvSpPr>
                <p:spPr>
                  <a:xfrm>
                    <a:off x="9482784" y="1759674"/>
                    <a:ext cx="1007007" cy="5198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𝑨𝑼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Rectangle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2784" y="1759674"/>
                    <a:ext cx="1007007" cy="51983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>
                    <a:off x="9441566" y="2343951"/>
                    <a:ext cx="1376531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𝑠𝑡𝑎</m:t>
                              </m:r>
                            </m:sub>
                          </m:s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Rectangle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1566" y="2343951"/>
                    <a:ext cx="1376531" cy="42059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95"/>
                  <p:cNvSpPr/>
                  <p:nvPr/>
                </p:nvSpPr>
                <p:spPr>
                  <a:xfrm>
                    <a:off x="9482784" y="1420233"/>
                    <a:ext cx="2811795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𝑪𝑻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Rectangle 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2784" y="1420233"/>
                    <a:ext cx="2811795" cy="42059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Flèche droite 99"/>
            <p:cNvSpPr/>
            <p:nvPr/>
          </p:nvSpPr>
          <p:spPr>
            <a:xfrm rot="5400000">
              <a:off x="2175088" y="3152898"/>
              <a:ext cx="1649995" cy="398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1" name="ZoneTexte 100"/>
          <p:cNvSpPr txBox="1"/>
          <p:nvPr/>
        </p:nvSpPr>
        <p:spPr>
          <a:xfrm>
            <a:off x="162420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Critère de stabilité de l’effet Morton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𝑩𝑨𝑪</m:t>
                              </m:r>
                            </m:e>
                          </m:d>
                        </m:num>
                        <m:den>
                          <m: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𝑩𝑨</m:t>
                          </m:r>
                          <m:sSub>
                            <m:sSubPr>
                              <m:ctrlP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fr-FR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  <a:blipFill>
                <a:blip r:embed="rId7"/>
                <a:stretch>
                  <a:fillRect l="-1473" b="-7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ZoneTexte 106"/>
          <p:cNvSpPr txBox="1"/>
          <p:nvPr/>
        </p:nvSpPr>
        <p:spPr>
          <a:xfrm>
            <a:off x="1700776" y="4324435"/>
            <a:ext cx="3889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différentielle du premier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ordre, inhomogène avec des coefficients constants</a:t>
            </a:r>
          </a:p>
        </p:txBody>
      </p:sp>
      <p:grpSp>
        <p:nvGrpSpPr>
          <p:cNvPr id="118" name="Groupe 117"/>
          <p:cNvGrpSpPr/>
          <p:nvPr/>
        </p:nvGrpSpPr>
        <p:grpSpPr>
          <a:xfrm>
            <a:off x="6501230" y="878742"/>
            <a:ext cx="3276652" cy="1044076"/>
            <a:chOff x="7401054" y="1668494"/>
            <a:chExt cx="3276652" cy="1044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fr-FR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fr-FR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𝑩𝑨𝑪</m:t>
                                </m:r>
                              </m:e>
                            </m:d>
                          </m:num>
                          <m:den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/>
            <p:cNvSpPr/>
            <p:nvPr/>
          </p:nvSpPr>
          <p:spPr>
            <a:xfrm>
              <a:off x="7401054" y="1668494"/>
              <a:ext cx="22894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 forme homogène : </a:t>
              </a:r>
            </a:p>
          </p:txBody>
        </p:sp>
      </p:grpSp>
      <p:grpSp>
        <p:nvGrpSpPr>
          <p:cNvPr id="122" name="Groupe 121"/>
          <p:cNvGrpSpPr/>
          <p:nvPr/>
        </p:nvGrpSpPr>
        <p:grpSpPr>
          <a:xfrm>
            <a:off x="6533083" y="2085813"/>
            <a:ext cx="3244799" cy="1305342"/>
            <a:chOff x="7401054" y="3184961"/>
            <a:chExt cx="3244799" cy="1305342"/>
          </a:xfrm>
        </p:grpSpPr>
        <p:grpSp>
          <p:nvGrpSpPr>
            <p:cNvPr id="120" name="Groupe 119"/>
            <p:cNvGrpSpPr/>
            <p:nvPr/>
          </p:nvGrpSpPr>
          <p:grpSpPr>
            <a:xfrm>
              <a:off x="7401054" y="3184961"/>
              <a:ext cx="3244799" cy="773565"/>
              <a:chOff x="7401054" y="3184961"/>
              <a:chExt cx="3244799" cy="7735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8472340" y="3581756"/>
                    <a:ext cx="1417055" cy="3767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acc>
                            <m:accPr>
                              <m:chr m:val="̂"/>
                              <m:ctrlPr>
                                <a:rPr lang="fr-FR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  <m:sSup>
                            <m:sSupPr>
                              <m:ctrlP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2340" y="3581756"/>
                    <a:ext cx="1417055" cy="37677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1613" r="-1717" b="-1451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Rectangle 118"/>
              <p:cNvSpPr/>
              <p:nvPr/>
            </p:nvSpPr>
            <p:spPr>
              <a:xfrm>
                <a:off x="7401054" y="3184961"/>
                <a:ext cx="32447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 solution générale recherchée :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/>
                <p:cNvSpPr/>
                <p:nvPr/>
              </p:nvSpPr>
              <p:spPr>
                <a:xfrm>
                  <a:off x="7689210" y="4042232"/>
                  <a:ext cx="1457066" cy="4480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avec </a:t>
                  </a:r>
                  <a14:m>
                    <m:oMath xmlns:m="http://schemas.openxmlformats.org/officeDocument/2006/math">
                      <m: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𝑩𝑨𝑪</m:t>
                          </m:r>
                          <m:r>
                            <a:rPr lang="fr-FR" sz="16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fr-FR" sz="16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fr-FR" sz="16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den>
                      </m:f>
                    </m:oMath>
                  </a14:m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210" y="4042232"/>
                  <a:ext cx="1457066" cy="44807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510" b="-54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e 128"/>
          <p:cNvGrpSpPr/>
          <p:nvPr/>
        </p:nvGrpSpPr>
        <p:grpSpPr>
          <a:xfrm>
            <a:off x="6533083" y="3541905"/>
            <a:ext cx="3307316" cy="788531"/>
            <a:chOff x="7704001" y="4364386"/>
            <a:chExt cx="3307316" cy="788531"/>
          </a:xfrm>
        </p:grpSpPr>
        <p:sp>
          <p:nvSpPr>
            <p:cNvPr id="123" name="Rectangle 122"/>
            <p:cNvSpPr/>
            <p:nvPr/>
          </p:nvSpPr>
          <p:spPr>
            <a:xfrm>
              <a:off x="7704001" y="4364386"/>
              <a:ext cx="33073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Pour que la solution est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physique: 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/>
                <p:cNvSpPr/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fr-FR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fr-FR" sz="16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25" name="Rectangle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Indicateur de l’effet Morton </a:t>
                </a:r>
                <a14:m>
                  <m:oMath xmlns:m="http://schemas.openxmlformats.org/officeDocument/2006/math"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𝜍</m:t>
                    </m:r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794" t="-5357" r="-39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ZoneTexte 129"/>
          <p:cNvSpPr txBox="1"/>
          <p:nvPr/>
        </p:nvSpPr>
        <p:spPr>
          <a:xfrm>
            <a:off x="10326493" y="5244264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stable)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ZoneTexte 131"/>
          <p:cNvSpPr txBox="1"/>
          <p:nvPr/>
        </p:nvSpPr>
        <p:spPr>
          <a:xfrm>
            <a:off x="10326493" y="568506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96727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2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459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des coefficients d’influences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/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1600200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de Lorenz et Murphy 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07435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analytique améliorée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6134100" y="1110665"/>
            <a:ext cx="706438" cy="5353197"/>
            <a:chOff x="6134100" y="1110665"/>
            <a:chExt cx="706438" cy="5353197"/>
          </a:xfrm>
        </p:grpSpPr>
        <p:cxnSp>
          <p:nvCxnSpPr>
            <p:cNvPr id="19" name="直接连接符 27"/>
            <p:cNvCxnSpPr/>
            <p:nvPr/>
          </p:nvCxnSpPr>
          <p:spPr>
            <a:xfrm>
              <a:off x="6477591" y="1110665"/>
              <a:ext cx="0" cy="53531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2"/>
            <p:cNvSpPr/>
            <p:nvPr/>
          </p:nvSpPr>
          <p:spPr>
            <a:xfrm>
              <a:off x="6134100" y="3021972"/>
              <a:ext cx="706438" cy="70643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VS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rotor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</a:t>
                </a: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ccolade ouvrante 27"/>
          <p:cNvSpPr/>
          <p:nvPr/>
        </p:nvSpPr>
        <p:spPr>
          <a:xfrm>
            <a:off x="2575084" y="1582015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ccolade ouvrante 30"/>
          <p:cNvSpPr/>
          <p:nvPr/>
        </p:nvSpPr>
        <p:spPr>
          <a:xfrm>
            <a:off x="7863950" y="1663584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ccolade ouvrante 33"/>
          <p:cNvSpPr/>
          <p:nvPr/>
        </p:nvSpPr>
        <p:spPr>
          <a:xfrm>
            <a:off x="2556130" y="2293054"/>
            <a:ext cx="315311" cy="955566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ccolade ouvrante 34"/>
          <p:cNvSpPr/>
          <p:nvPr/>
        </p:nvSpPr>
        <p:spPr>
          <a:xfrm>
            <a:off x="7845090" y="2377607"/>
            <a:ext cx="315311" cy="912101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approximée par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film lubrifiant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  <a:blipFill rotWithShape="0">
                <a:blip r:embed="rId9"/>
                <a:stretch>
                  <a:fillRect l="-1210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obtenu par un modèle thermique du rotor</a:t>
                </a: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  <a:blipFill rotWithShape="0">
                <a:blip r:embed="rId10"/>
                <a:stretch>
                  <a:fillRect l="-1008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approximée par la formule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analytique ci dessous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largueur du palier ; L: distance axiale; m: masse du disque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phase du balourd thermique;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rayon du rotor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  <a:blipFill rotWithShape="0">
                <a:blip r:embed="rId13"/>
                <a:stretch>
                  <a:fillRect l="-1089" t="-1412" r="-1815" b="-23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ccolade ouvrante 40"/>
          <p:cNvSpPr/>
          <p:nvPr/>
        </p:nvSpPr>
        <p:spPr>
          <a:xfrm>
            <a:off x="2526006" y="3254406"/>
            <a:ext cx="315311" cy="1120125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calculée par un modèle thermomécanique du rotor.</a:t>
                </a: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  <a:blipFill rotWithShape="0">
                <a:blip r:embed="rId14"/>
                <a:stretch>
                  <a:fillRect l="-754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ccolade ouvrante 42"/>
          <p:cNvSpPr/>
          <p:nvPr/>
        </p:nvSpPr>
        <p:spPr>
          <a:xfrm>
            <a:off x="7848890" y="3287761"/>
            <a:ext cx="315311" cy="1127858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Image 46"/>
          <p:cNvPicPr/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74"/>
          <a:stretch/>
        </p:blipFill>
        <p:spPr>
          <a:xfrm>
            <a:off x="8869941" y="4891226"/>
            <a:ext cx="2514033" cy="14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court de 430mm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30302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Groupe 28"/>
          <p:cNvGrpSpPr/>
          <p:nvPr/>
        </p:nvGrpSpPr>
        <p:grpSpPr>
          <a:xfrm>
            <a:off x="1615440" y="1073433"/>
            <a:ext cx="4285555" cy="2451109"/>
            <a:chOff x="1615440" y="1073433"/>
            <a:chExt cx="4285555" cy="2451109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440" y="1073433"/>
              <a:ext cx="4285555" cy="2451109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ZoneTexte 1"/>
                <p:cNvSpPr txBox="1"/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ZoneText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52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e 29"/>
          <p:cNvGrpSpPr/>
          <p:nvPr/>
        </p:nvGrpSpPr>
        <p:grpSpPr>
          <a:xfrm>
            <a:off x="1600200" y="3821597"/>
            <a:ext cx="4290737" cy="2456291"/>
            <a:chOff x="1600200" y="3821597"/>
            <a:chExt cx="4290737" cy="2456291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821597"/>
              <a:ext cx="4290737" cy="2456291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e 30"/>
          <p:cNvGrpSpPr/>
          <p:nvPr/>
        </p:nvGrpSpPr>
        <p:grpSpPr>
          <a:xfrm>
            <a:off x="6925837" y="973621"/>
            <a:ext cx="4470968" cy="1478533"/>
            <a:chOff x="6925837" y="973621"/>
            <a:chExt cx="4470968" cy="1478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ZoneTexte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e 23"/>
            <p:cNvGrpSpPr/>
            <p:nvPr/>
          </p:nvGrpSpPr>
          <p:grpSpPr>
            <a:xfrm>
              <a:off x="6925837" y="1622497"/>
              <a:ext cx="4470968" cy="829657"/>
              <a:chOff x="6358760" y="1443289"/>
              <a:chExt cx="4470968" cy="8296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0.63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74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1.24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545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8" name="Groupe 27"/>
          <p:cNvGrpSpPr/>
          <p:nvPr/>
        </p:nvGrpSpPr>
        <p:grpSpPr>
          <a:xfrm>
            <a:off x="6323194" y="3090256"/>
            <a:ext cx="5676254" cy="3187632"/>
            <a:chOff x="6161707" y="3000179"/>
            <a:chExt cx="5676254" cy="3187632"/>
          </a:xfrm>
        </p:grpSpPr>
        <p:pic>
          <p:nvPicPr>
            <p:cNvPr id="27" name="Image 26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6161707" y="3154828"/>
              <a:ext cx="5676254" cy="303298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14:m>
                    <m:oMath xmlns:m="http://schemas.openxmlformats.org/officeDocument/2006/math">
                      <m: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sultat</m:t>
                      </m:r>
                    </m:oMath>
                  </a14:m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de 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l’indicateur de </a:t>
                  </a:r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040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e 32"/>
          <p:cNvGrpSpPr/>
          <p:nvPr/>
        </p:nvGrpSpPr>
        <p:grpSpPr>
          <a:xfrm>
            <a:off x="5943380" y="2688625"/>
            <a:ext cx="2130199" cy="1640238"/>
            <a:chOff x="5943380" y="2688625"/>
            <a:chExt cx="2130199" cy="1640238"/>
          </a:xfrm>
        </p:grpSpPr>
        <p:sp>
          <p:nvSpPr>
            <p:cNvPr id="34" name="Ellipse 33"/>
            <p:cNvSpPr/>
            <p:nvPr/>
          </p:nvSpPr>
          <p:spPr>
            <a:xfrm>
              <a:off x="6489658" y="3090256"/>
              <a:ext cx="872358" cy="123860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5943380" y="2688625"/>
              <a:ext cx="21301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Largement inférieur à 1</a:t>
              </a: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7849" y="2718051"/>
            <a:ext cx="604696" cy="32784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8798960" y="2704739"/>
            <a:ext cx="3348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Effet Morton stable pour le rotor court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du module des coefficients d’influence de l’effet Morton entre les cas d’étude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03999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Ellipse 17"/>
          <p:cNvSpPr/>
          <p:nvPr/>
        </p:nvSpPr>
        <p:spPr>
          <a:xfrm>
            <a:off x="7262648" y="2217683"/>
            <a:ext cx="483476" cy="1030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6432331" y="3279996"/>
            <a:ext cx="5381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du coefficient C trop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faible pour rotor court de 430mm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e 37"/>
          <p:cNvGrpSpPr/>
          <p:nvPr/>
        </p:nvGrpSpPr>
        <p:grpSpPr>
          <a:xfrm>
            <a:off x="1804298" y="1044362"/>
            <a:ext cx="3960000" cy="2270338"/>
            <a:chOff x="1804298" y="1044362"/>
            <a:chExt cx="3960000" cy="2270338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4298" y="1044362"/>
              <a:ext cx="3960000" cy="2270338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2850077" y="1638795"/>
              <a:ext cx="357357" cy="1401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1804298" y="3777175"/>
            <a:ext cx="3960000" cy="2266468"/>
            <a:chOff x="1804298" y="3777175"/>
            <a:chExt cx="3960000" cy="2266468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298" y="3777175"/>
              <a:ext cx="3960000" cy="2266468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850077" y="4143480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6659620" y="3839630"/>
            <a:ext cx="4320000" cy="2467666"/>
            <a:chOff x="6659620" y="3839630"/>
            <a:chExt cx="4320000" cy="2467666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9620" y="3839630"/>
              <a:ext cx="4320000" cy="2467666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7841177" y="4387194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6759935" y="1002647"/>
            <a:ext cx="3960000" cy="2261097"/>
            <a:chOff x="6759935" y="1002647"/>
            <a:chExt cx="3960000" cy="2261097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9935" y="1002647"/>
              <a:ext cx="3960000" cy="2261097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7780389" y="2272946"/>
              <a:ext cx="464623" cy="767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951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Reproduction de EM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4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2"/>
          <p:cNvGrpSpPr/>
          <p:nvPr/>
        </p:nvGrpSpPr>
        <p:grpSpPr>
          <a:xfrm>
            <a:off x="4344963" y="204941"/>
            <a:ext cx="1671818" cy="660495"/>
            <a:chOff x="2074718" y="4278974"/>
            <a:chExt cx="1671818" cy="441600"/>
          </a:xfrm>
        </p:grpSpPr>
        <p:sp>
          <p:nvSpPr>
            <p:cNvPr id="13" name="Rounded Rectangle 29"/>
            <p:cNvSpPr/>
            <p:nvPr/>
          </p:nvSpPr>
          <p:spPr>
            <a:xfrm>
              <a:off x="2074718" y="4282514"/>
              <a:ext cx="1671818" cy="438060"/>
            </a:xfrm>
            <a:prstGeom prst="roundRect">
              <a:avLst>
                <a:gd name="adj" fmla="val 129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6939" y="4278974"/>
              <a:ext cx="1639279" cy="432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court 430mm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7" name="Group 3"/>
          <p:cNvGrpSpPr/>
          <p:nvPr/>
        </p:nvGrpSpPr>
        <p:grpSpPr>
          <a:xfrm>
            <a:off x="8539656" y="3800529"/>
            <a:ext cx="2606917" cy="658891"/>
            <a:chOff x="4635768" y="2205625"/>
            <a:chExt cx="2606917" cy="421642"/>
          </a:xfrm>
        </p:grpSpPr>
        <p:sp>
          <p:nvSpPr>
            <p:cNvPr id="19" name="Rounded Rectangle 30"/>
            <p:cNvSpPr/>
            <p:nvPr/>
          </p:nvSpPr>
          <p:spPr>
            <a:xfrm>
              <a:off x="4688757" y="2215883"/>
              <a:ext cx="2497370" cy="411384"/>
            </a:xfrm>
            <a:prstGeom prst="roundRect">
              <a:avLst>
                <a:gd name="adj" fmla="val 1299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35768" y="2205625"/>
              <a:ext cx="2606917" cy="4136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long de 700mm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5" name="Flèche droite 4"/>
          <p:cNvSpPr/>
          <p:nvPr/>
        </p:nvSpPr>
        <p:spPr>
          <a:xfrm rot="2389759">
            <a:off x="6727145" y="3296761"/>
            <a:ext cx="1636221" cy="70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Optimiser les coefficients d’influences de EM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443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17" y="936208"/>
            <a:ext cx="3827578" cy="1700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Disque plus lourd de 10.6kg placé en porte à faux</a:t>
                </a:r>
              </a:p>
              <a:p>
                <a:pPr algn="ctr"/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Rapprochement de la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de fonctionnement du premier mode de flexion.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longueur du rotor à 700mm ; deux disques lourds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ajoutés) 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même diamètre que le rotor court de 430mm pour maximiser la différence de la température. </a:t>
                </a: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525" t="-600" r="-1575" b="-16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 22"/>
          <p:cNvPicPr/>
          <p:nvPr/>
        </p:nvPicPr>
        <p:blipFill>
          <a:blip r:embed="rId5"/>
          <a:stretch>
            <a:fillRect/>
          </a:stretch>
        </p:blipFill>
        <p:spPr>
          <a:xfrm>
            <a:off x="7172764" y="4475450"/>
            <a:ext cx="5006445" cy="21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7"/>
          <p:cNvCxnSpPr/>
          <p:nvPr/>
        </p:nvCxnSpPr>
        <p:spPr>
          <a:xfrm>
            <a:off x="7486317" y="954680"/>
            <a:ext cx="0" cy="54881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/>
          <p:cNvGrpSpPr/>
          <p:nvPr/>
        </p:nvGrpSpPr>
        <p:grpSpPr>
          <a:xfrm>
            <a:off x="1662626" y="1825653"/>
            <a:ext cx="5113832" cy="2012959"/>
            <a:chOff x="1386959" y="1714916"/>
            <a:chExt cx="5113832" cy="2012959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117" y="2622093"/>
              <a:ext cx="4893674" cy="1105782"/>
            </a:xfrm>
            <a:prstGeom prst="rect">
              <a:avLst/>
            </a:prstGeom>
          </p:spPr>
        </p:pic>
        <p:cxnSp>
          <p:nvCxnSpPr>
            <p:cNvPr id="33" name="Connecteur droit avec flèche 32"/>
            <p:cNvCxnSpPr/>
            <p:nvPr/>
          </p:nvCxnSpPr>
          <p:spPr>
            <a:xfrm flipV="1">
              <a:off x="1874783" y="2292432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eur droit avec flèche 34"/>
            <p:cNvCxnSpPr/>
            <p:nvPr/>
          </p:nvCxnSpPr>
          <p:spPr>
            <a:xfrm flipH="1" flipV="1">
              <a:off x="5401372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=175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49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Flèche vers le haut 42"/>
          <p:cNvSpPr/>
          <p:nvPr/>
        </p:nvSpPr>
        <p:spPr>
          <a:xfrm>
            <a:off x="1979558" y="373287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 vers le haut 43"/>
          <p:cNvSpPr/>
          <p:nvPr/>
        </p:nvSpPr>
        <p:spPr>
          <a:xfrm>
            <a:off x="5572565" y="3751482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e 45"/>
          <p:cNvGrpSpPr/>
          <p:nvPr/>
        </p:nvGrpSpPr>
        <p:grpSpPr>
          <a:xfrm>
            <a:off x="3958389" y="4956733"/>
            <a:ext cx="3400506" cy="1197318"/>
            <a:chOff x="3930074" y="5046323"/>
            <a:chExt cx="3400506" cy="1197318"/>
          </a:xfrm>
        </p:grpSpPr>
        <p:sp>
          <p:nvSpPr>
            <p:cNvPr id="47" name="Rectangle 46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175N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48" name="Groupe 47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49" name="Organigramme : Processus 48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0" name="Image 4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9708" y="1276540"/>
            <a:ext cx="3945600" cy="2633048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7642055" y="913458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5598" y="3970024"/>
            <a:ext cx="3927600" cy="2620925"/>
          </a:xfrm>
          <a:prstGeom prst="rect">
            <a:avLst/>
          </a:prstGeom>
        </p:spPr>
      </p:pic>
      <p:graphicFrame>
        <p:nvGraphicFramePr>
          <p:cNvPr id="54" name="Tableau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3983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6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43" grpId="0" animBg="1"/>
      <p:bldP spid="44" grpId="0" animBg="1"/>
      <p:bldP spid="45" grpId="0"/>
      <p:bldP spid="5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541225" y="870676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 39"/>
          <p:cNvPicPr/>
          <p:nvPr/>
        </p:nvPicPr>
        <p:blipFill>
          <a:blip r:embed="rId3"/>
          <a:stretch>
            <a:fillRect/>
          </a:stretch>
        </p:blipFill>
        <p:spPr>
          <a:xfrm>
            <a:off x="1636787" y="1232452"/>
            <a:ext cx="5430075" cy="2719010"/>
          </a:xfrm>
          <a:prstGeom prst="rect">
            <a:avLst/>
          </a:prstGeom>
        </p:spPr>
      </p:pic>
      <p:pic>
        <p:nvPicPr>
          <p:cNvPr id="41" name="Image 40"/>
          <p:cNvPicPr/>
          <p:nvPr/>
        </p:nvPicPr>
        <p:blipFill>
          <a:blip r:embed="rId4"/>
          <a:stretch>
            <a:fillRect/>
          </a:stretch>
        </p:blipFill>
        <p:spPr>
          <a:xfrm>
            <a:off x="1722217" y="3929064"/>
            <a:ext cx="5344645" cy="2675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iagramme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Campbell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Fréquence du premier mode de flexion vers 140HZ (8400tr/min)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166 Hz (10000 tr/min)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644" t="-1705" r="-129" b="-6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èche droite 54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8376744" y="2790969"/>
            <a:ext cx="2639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rapprocher la vitesse de fonctionnement au premier mode de flexion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7152292" y="4293785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linéaire stable </a:t>
            </a: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 plage [0, 10000]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6211614" y="1256337"/>
            <a:ext cx="725214" cy="627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61" name="Tableau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2305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0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4" grpId="0"/>
      <p:bldP spid="55" grpId="0" animBg="1"/>
      <p:bldP spid="56" grpId="0"/>
      <p:bldP spid="57" grpId="0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figée pour optimiser le coefficient d’influence du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varié imposé au disque en porte à faux 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prendre en compte le balourd total</a:t>
                </a: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448" t="-2206"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 droite 13"/>
          <p:cNvSpPr/>
          <p:nvPr/>
        </p:nvSpPr>
        <p:spPr>
          <a:xfrm>
            <a:off x="7428686" y="1589660"/>
            <a:ext cx="776538" cy="325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691473" y="1459884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: 7500 tr/min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Balourds :  de 100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 g.mm 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62" y="2206516"/>
            <a:ext cx="4038600" cy="2308860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962" y="4426290"/>
            <a:ext cx="4038599" cy="2162744"/>
          </a:xfrm>
          <a:prstGeom prst="rect">
            <a:avLst/>
          </a:prstGeom>
          <a:noFill/>
        </p:spPr>
      </p:pic>
      <p:grpSp>
        <p:nvGrpSpPr>
          <p:cNvPr id="33" name="Groupe 32"/>
          <p:cNvGrpSpPr/>
          <p:nvPr/>
        </p:nvGrpSpPr>
        <p:grpSpPr>
          <a:xfrm>
            <a:off x="6871730" y="2395060"/>
            <a:ext cx="4584781" cy="1200439"/>
            <a:chOff x="6925837" y="973621"/>
            <a:chExt cx="4584781" cy="1200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e 34"/>
            <p:cNvGrpSpPr/>
            <p:nvPr/>
          </p:nvGrpSpPr>
          <p:grpSpPr>
            <a:xfrm>
              <a:off x="6925837" y="1481893"/>
              <a:ext cx="4584781" cy="692167"/>
              <a:chOff x="6358760" y="1302685"/>
              <a:chExt cx="4584781" cy="6921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559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5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87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32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8" name="Image 3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48" y="3619654"/>
            <a:ext cx="5041978" cy="2914211"/>
          </a:xfrm>
          <a:prstGeom prst="rect">
            <a:avLst/>
          </a:prstGeom>
          <a:noFill/>
        </p:spPr>
      </p:pic>
      <p:sp>
        <p:nvSpPr>
          <p:cNvPr id="19" name="Ellipse 18"/>
          <p:cNvSpPr/>
          <p:nvPr/>
        </p:nvSpPr>
        <p:spPr>
          <a:xfrm>
            <a:off x="10706208" y="3619654"/>
            <a:ext cx="1059224" cy="10592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8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total imposé au disque en porte à faux : 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déclenchement de EM instable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EM stable </a:t>
                </a: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649" b="-2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 mécanique imposé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thermique estimé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241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833" r="-29615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100000" r="-296154" b="-123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82237" t="-175362" r="-431579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50000" t="-175362" r="-295181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ZoneTexte 17"/>
          <p:cNvSpPr txBox="1"/>
          <p:nvPr/>
        </p:nvSpPr>
        <p:spPr>
          <a:xfrm>
            <a:off x="1753783" y="5510871"/>
            <a:ext cx="63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choisi pour réaliser la simulation de l’effet Morton:</a:t>
            </a:r>
          </a:p>
          <a:p>
            <a:pPr algn="ctr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et 140 g.mm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 du balourd totale avec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le coefficient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  <a:blipFill rotWithShape="0">
                <a:blip r:embed="rId5"/>
                <a:stretch>
                  <a:fillRect l="-495" b="-173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endCxn id="17" idx="3"/>
          </p:cNvCxnSpPr>
          <p:nvPr/>
        </p:nvCxnSpPr>
        <p:spPr>
          <a:xfrm flipH="1">
            <a:off x="9633018" y="3899069"/>
            <a:ext cx="958782" cy="28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69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numérique du rotor 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420837" y="1800643"/>
            <a:ext cx="5503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7500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au disque en porte à faux:  </a:t>
            </a:r>
          </a:p>
          <a:p>
            <a:pPr algn="ctr">
              <a:lnSpc>
                <a:spcPct val="150000"/>
              </a:lnSpc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 g.mm; 140g.mm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50°C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02203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0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30AF1E8-3544-423D-8EAB-8641671B251B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68101" y="338555"/>
            <a:ext cx="221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industriels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27"/>
          <p:cNvCxnSpPr/>
          <p:nvPr/>
        </p:nvCxnSpPr>
        <p:spPr>
          <a:xfrm>
            <a:off x="6595244" y="1097280"/>
            <a:ext cx="0" cy="3452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2"/>
          <p:cNvSpPr/>
          <p:nvPr/>
        </p:nvSpPr>
        <p:spPr>
          <a:xfrm>
            <a:off x="6242025" y="2441211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99954" y="369333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scientifiques </a:t>
            </a:r>
            <a:endParaRPr lang="fr-FR" dirty="0"/>
          </a:p>
        </p:txBody>
      </p:sp>
      <p:sp>
        <p:nvSpPr>
          <p:cNvPr id="24" name="文本框 8"/>
          <p:cNvSpPr txBox="1"/>
          <p:nvPr/>
        </p:nvSpPr>
        <p:spPr>
          <a:xfrm>
            <a:off x="1813289" y="4588364"/>
            <a:ext cx="81199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Mieux comprendre l’instabilité provoquée par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l’aide de simulation numérique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Développer &amp; valider les méthodes numérique avancées pour analyser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paramètres déclencheurs de l’instabilité de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Proposer des pistes de prévention et des solutions pour éviter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endParaRPr kumimoji="1" lang="fr-FR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58103" y="1128058"/>
            <a:ext cx="47172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Enrichir la connaissance sur l’effet Morton</a:t>
            </a:r>
            <a:endParaRPr lang="fr-FR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13546" y="2790789"/>
            <a:ext cx="43636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Chercher les méthodes numériques innovantes pour traiter ce phénomène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multiphysique et multi-échelles en temps et en espace 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48463" y="1097280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Disposer un modèle numérique dédié à ce phénomène</a:t>
            </a:r>
            <a:r>
              <a:rPr lang="fr-FR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48463" y="166800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Réaliser les diagnostics avec les outils numériques développé.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48463" y="2562874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Quantifier le risque de présence de tel phénomène destructif sur les machines existante.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48463" y="345773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onsidérer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 phénomène dès la conception de nouvelle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58699" y="1947722"/>
            <a:ext cx="4444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Appréhender et maitriser l’effet Morton instable</a:t>
            </a: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8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Niveau et 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12" y="4541371"/>
            <a:ext cx="2905077" cy="1938999"/>
          </a:xfrm>
          <a:prstGeom prst="rect">
            <a:avLst/>
          </a:prstGeom>
          <a:noFill/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98" y="4549518"/>
            <a:ext cx="2907309" cy="1943235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1811207" y="1274614"/>
            <a:ext cx="5164965" cy="3103925"/>
            <a:chOff x="1643041" y="1498420"/>
            <a:chExt cx="5824702" cy="350039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41" y="1498420"/>
              <a:ext cx="5824702" cy="3500399"/>
            </a:xfrm>
            <a:prstGeom prst="rect">
              <a:avLst/>
            </a:prstGeom>
            <a:noFill/>
          </p:spPr>
        </p:pic>
        <p:sp>
          <p:nvSpPr>
            <p:cNvPr id="2" name="ZoneTexte 1"/>
            <p:cNvSpPr txBox="1"/>
            <p:nvPr/>
          </p:nvSpPr>
          <p:spPr>
            <a:xfrm>
              <a:off x="4958985" y="1763055"/>
              <a:ext cx="2019491" cy="49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Amplitude</a:t>
              </a:r>
              <a:endParaRPr lang="fr-FR" b="1" dirty="0"/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7604134" y="4541371"/>
            <a:ext cx="379241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des amplitudes diverge pour le balourd mécanique de 140 g.mm imposé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stable pour le balourd mécanique de 120 g.mm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30" name="Image 29"/>
          <p:cNvPicPr/>
          <p:nvPr/>
        </p:nvPicPr>
        <p:blipFill>
          <a:blip r:embed="rId6"/>
          <a:stretch>
            <a:fillRect/>
          </a:stretch>
        </p:blipFill>
        <p:spPr>
          <a:xfrm>
            <a:off x="8023227" y="1365101"/>
            <a:ext cx="3172460" cy="31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ZoneTexte 28"/>
          <p:cNvSpPr txBox="1"/>
          <p:nvPr/>
        </p:nvSpPr>
        <p:spPr>
          <a:xfrm>
            <a:off x="1633231" y="5078463"/>
            <a:ext cx="104435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moyenne et la différence de la température au rotor divergent pour le balourd mécanique de 140 g.mm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différence de la température corrélée avec les amplitudes de vibrations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grpSp>
        <p:nvGrpSpPr>
          <p:cNvPr id="15" name="Groupe 14"/>
          <p:cNvGrpSpPr/>
          <p:nvPr/>
        </p:nvGrpSpPr>
        <p:grpSpPr>
          <a:xfrm>
            <a:off x="1747536" y="1473906"/>
            <a:ext cx="4683963" cy="3222401"/>
            <a:chOff x="1747536" y="1473907"/>
            <a:chExt cx="4683963" cy="2813548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536" y="1473907"/>
              <a:ext cx="4683963" cy="2813548"/>
            </a:xfrm>
            <a:prstGeom prst="rect">
              <a:avLst/>
            </a:prstGeom>
            <a:noFill/>
          </p:spPr>
        </p:pic>
        <p:sp>
          <p:nvSpPr>
            <p:cNvPr id="28" name="ZoneTexte 27"/>
            <p:cNvSpPr txBox="1"/>
            <p:nvPr/>
          </p:nvSpPr>
          <p:spPr>
            <a:xfrm>
              <a:off x="3676711" y="2857140"/>
              <a:ext cx="2564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Température </a:t>
              </a:r>
              <a:r>
                <a:rPr lang="fr-FR" dirty="0" err="1" smtClean="0"/>
                <a:t>Tmoy</a:t>
              </a:r>
              <a:r>
                <a:rPr lang="fr-FR" dirty="0" smtClean="0"/>
                <a:t>(rotor)</a:t>
              </a:r>
              <a:endParaRPr lang="fr-FR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761770" y="1530778"/>
            <a:ext cx="4683963" cy="3314354"/>
            <a:chOff x="6761770" y="1530778"/>
            <a:chExt cx="4683963" cy="2885597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770" y="1530778"/>
              <a:ext cx="4683963" cy="2885597"/>
            </a:xfrm>
            <a:prstGeom prst="rect">
              <a:avLst/>
            </a:prstGeom>
            <a:noFill/>
          </p:spPr>
        </p:pic>
        <p:sp>
          <p:nvSpPr>
            <p:cNvPr id="30" name="ZoneTexte 29"/>
            <p:cNvSpPr txBox="1"/>
            <p:nvPr/>
          </p:nvSpPr>
          <p:spPr>
            <a:xfrm>
              <a:off x="7730164" y="2738729"/>
              <a:ext cx="37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Différence de la température au rotor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110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Mise en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évidence par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essais ( Extrait des premiers résultats expérimentaux )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96018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Groupe 13"/>
          <p:cNvGrpSpPr/>
          <p:nvPr/>
        </p:nvGrpSpPr>
        <p:grpSpPr>
          <a:xfrm>
            <a:off x="2154765" y="3045886"/>
            <a:ext cx="9077403" cy="3092484"/>
            <a:chOff x="2123234" y="2708773"/>
            <a:chExt cx="9077403" cy="3092484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234" y="2708773"/>
              <a:ext cx="4046415" cy="3092484"/>
            </a:xfrm>
            <a:prstGeom prst="rect">
              <a:avLst/>
            </a:prstGeom>
            <a:noFill/>
          </p:spPr>
        </p:pic>
        <p:pic>
          <p:nvPicPr>
            <p:cNvPr id="24" name="Picture 4" descr="D:\Plantegenet\Campagne_Morton_rotor_long\Serie_4\Serie4_bc11+b2-8\essai_4_6660rpm_contact\phases_synchrones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" t="6885" r="8854" b="2380"/>
            <a:stretch/>
          </p:blipFill>
          <p:spPr bwMode="auto">
            <a:xfrm>
              <a:off x="6719501" y="2708773"/>
              <a:ext cx="4481136" cy="3092484"/>
            </a:xfrm>
            <a:prstGeom prst="rect">
              <a:avLst/>
            </a:prstGeom>
            <a:noFill/>
            <a:extLst/>
          </p:spPr>
        </p:pic>
      </p:grpSp>
      <p:pic>
        <p:nvPicPr>
          <p:cNvPr id="25" name="Image 2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45" y="645915"/>
            <a:ext cx="4702705" cy="19107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094983" y="1175195"/>
            <a:ext cx="21659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</a:t>
            </a:r>
            <a:r>
              <a:rPr lang="fr-FR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l’essai :</a:t>
            </a:r>
            <a:endParaRPr lang="fr-FR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41225" y="1749673"/>
            <a:ext cx="62994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6600 tr/min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a été équilibre à 4000 tr/min avec les balourds d’équilibrage.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atteins 6600 tr/min après environ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 en arrêt à partir de t=114s après le contact.</a:t>
            </a:r>
          </a:p>
        </p:txBody>
      </p:sp>
    </p:spTree>
    <p:extLst>
      <p:ext uri="{BB962C8B-B14F-4D97-AF65-F5344CB8AC3E}">
        <p14:creationId xmlns:p14="http://schemas.microsoft.com/office/powerpoint/2010/main" val="1769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Conclusion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Perspectives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5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圆角矩形 4"/>
          <p:cNvSpPr/>
          <p:nvPr/>
        </p:nvSpPr>
        <p:spPr>
          <a:xfrm>
            <a:off x="4249839" y="100476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8"/>
          <p:cNvSpPr/>
          <p:nvPr/>
        </p:nvSpPr>
        <p:spPr>
          <a:xfrm>
            <a:off x="4252685" y="188647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10"/>
          <p:cNvSpPr/>
          <p:nvPr/>
        </p:nvSpPr>
        <p:spPr>
          <a:xfrm>
            <a:off x="4249839" y="278997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12"/>
          <p:cNvSpPr/>
          <p:nvPr/>
        </p:nvSpPr>
        <p:spPr>
          <a:xfrm>
            <a:off x="4273043" y="378340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13"/>
          <p:cNvSpPr/>
          <p:nvPr/>
        </p:nvSpPr>
        <p:spPr>
          <a:xfrm>
            <a:off x="5063015" y="4844974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9"/>
          <p:cNvSpPr/>
          <p:nvPr/>
        </p:nvSpPr>
        <p:spPr>
          <a:xfrm>
            <a:off x="5123928" y="2924568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9"/>
          <p:cNvSpPr/>
          <p:nvPr/>
        </p:nvSpPr>
        <p:spPr>
          <a:xfrm>
            <a:off x="5063015" y="1112466"/>
            <a:ext cx="618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 de thèse &amp; la stratégie de modélisation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12"/>
          <p:cNvSpPr/>
          <p:nvPr/>
        </p:nvSpPr>
        <p:spPr>
          <a:xfrm>
            <a:off x="4274462" y="477722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063015" y="3848619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9"/>
          <p:cNvSpPr/>
          <p:nvPr/>
        </p:nvSpPr>
        <p:spPr>
          <a:xfrm>
            <a:off x="5063015" y="1928213"/>
            <a:ext cx="5622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numérique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5210904" y="1947722"/>
            <a:ext cx="2459746" cy="2459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Enrichir la connaissance sur l’effet Morton</a:t>
            </a:r>
            <a:endParaRPr lang="fr-FR" dirty="0"/>
          </a:p>
        </p:txBody>
      </p:sp>
      <p:grpSp>
        <p:nvGrpSpPr>
          <p:cNvPr id="40" name="Groupe 39"/>
          <p:cNvGrpSpPr/>
          <p:nvPr/>
        </p:nvGrpSpPr>
        <p:grpSpPr>
          <a:xfrm>
            <a:off x="7915146" y="4007589"/>
            <a:ext cx="3515699" cy="1883276"/>
            <a:chOff x="7410650" y="3939455"/>
            <a:chExt cx="3515699" cy="1883276"/>
          </a:xfrm>
        </p:grpSpPr>
        <p:sp>
          <p:nvSpPr>
            <p:cNvPr id="21" name="Rectangle 20"/>
            <p:cNvSpPr/>
            <p:nvPr/>
          </p:nvSpPr>
          <p:spPr>
            <a:xfrm>
              <a:off x="8088156" y="3939455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Risque du déclenchement de EM quantifié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Indicateur de EM </a:t>
                  </a:r>
                  <a14:m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Approximé par les modules des coefficients d’influence</a:t>
                  </a: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18" b="-259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/>
          <p:cNvGrpSpPr/>
          <p:nvPr/>
        </p:nvGrpSpPr>
        <p:grpSpPr>
          <a:xfrm>
            <a:off x="1566300" y="4053753"/>
            <a:ext cx="3512198" cy="1887510"/>
            <a:chOff x="1482510" y="3939455"/>
            <a:chExt cx="3512198" cy="1887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Paramètres déclencheurs </a:t>
                  </a:r>
                  <a:endPara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identifiés </a:t>
                  </a:r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482510" y="4899948"/>
                  <a:ext cx="3512198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le principal contributeur de EM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Outils précis pour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analyser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r>
                    <a:rPr lang="fr-FR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510" y="4899948"/>
                  <a:ext cx="3512198" cy="9270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1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e 43"/>
          <p:cNvGrpSpPr/>
          <p:nvPr/>
        </p:nvGrpSpPr>
        <p:grpSpPr>
          <a:xfrm>
            <a:off x="8367813" y="901684"/>
            <a:ext cx="3099938" cy="2346936"/>
            <a:chOff x="8367813" y="901684"/>
            <a:chExt cx="3099938" cy="2346936"/>
          </a:xfrm>
        </p:grpSpPr>
        <p:sp>
          <p:nvSpPr>
            <p:cNvPr id="20" name="Rectangle 19"/>
            <p:cNvSpPr/>
            <p:nvPr/>
          </p:nvSpPr>
          <p:spPr>
            <a:xfrm>
              <a:off x="8736246" y="901684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d’analyse </a:t>
              </a:r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 la stabilité 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8367813" y="1858503"/>
                  <a:ext cx="3099938" cy="13901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Méthode adapté à l’exploitation industrielle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Démarche précise proposée pour déterminer les coefficients d’influence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fr-FR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13" y="1858503"/>
                  <a:ext cx="3099938" cy="13901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" r="-1569" b="-21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e 42"/>
          <p:cNvGrpSpPr/>
          <p:nvPr/>
        </p:nvGrpSpPr>
        <p:grpSpPr>
          <a:xfrm>
            <a:off x="1638395" y="901684"/>
            <a:ext cx="3217383" cy="2346936"/>
            <a:chOff x="1638395" y="901684"/>
            <a:chExt cx="3217383" cy="2346936"/>
          </a:xfrm>
        </p:grpSpPr>
        <p:sp>
          <p:nvSpPr>
            <p:cNvPr id="18" name="Rectangle 17"/>
            <p:cNvSpPr/>
            <p:nvPr/>
          </p:nvSpPr>
          <p:spPr>
            <a:xfrm>
              <a:off x="2110966" y="901684"/>
              <a:ext cx="2017986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numérique construit et validé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38395" y="1859167"/>
              <a:ext cx="3217383" cy="1389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Méthodes </a:t>
              </a:r>
              <a:r>
                <a:rPr lang="fr-F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numériques </a:t>
              </a: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puissantes implémenté (LPCM, FBNS, … 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Homogénéisation des deux échelles du temps ( thermique et dynamique)</a:t>
              </a:r>
              <a:endPara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6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2358397" y="1271535"/>
            <a:ext cx="1136096" cy="1092499"/>
            <a:chOff x="0" y="0"/>
            <a:chExt cx="1282175" cy="1224136"/>
          </a:xfrm>
        </p:grpSpPr>
        <p:sp>
          <p:nvSpPr>
            <p:cNvPr id="23" name="椭圆 12"/>
            <p:cNvSpPr>
              <a:spLocks noChangeArrowheads="1"/>
            </p:cNvSpPr>
            <p:nvPr/>
          </p:nvSpPr>
          <p:spPr bwMode="auto">
            <a:xfrm>
              <a:off x="58039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文本框 21"/>
            <p:cNvSpPr>
              <a:spLocks noChangeArrowheads="1"/>
            </p:cNvSpPr>
            <p:nvPr/>
          </p:nvSpPr>
          <p:spPr bwMode="auto">
            <a:xfrm rot="20331793">
              <a:off x="0" y="381465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15"/>
          <p:cNvSpPr>
            <a:spLocks noChangeArrowheads="1"/>
          </p:cNvSpPr>
          <p:nvPr/>
        </p:nvSpPr>
        <p:spPr bwMode="auto">
          <a:xfrm>
            <a:off x="3661814" y="1255947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矩形 8"/>
          <p:cNvSpPr>
            <a:spLocks noChangeArrowheads="1"/>
          </p:cNvSpPr>
          <p:nvPr/>
        </p:nvSpPr>
        <p:spPr bwMode="auto">
          <a:xfrm>
            <a:off x="3849954" y="940447"/>
            <a:ext cx="8342046" cy="152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Amélioration du modèle numérique de EM: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Développement du module du palier dédié aux paliers à patins oscillants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Déformation </a:t>
            </a:r>
            <a:r>
              <a:rPr lang="fr-FR" altLang="zh-CN" sz="1400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ElastoThermoHydroDynamique</a:t>
            </a: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(ETHD) du palier et Dilatation thermique radiale du rotor à prendre en compte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Réduction du temps de calcul pour effectuer la simulation complète de </a:t>
            </a:r>
            <a:r>
              <a:rPr lang="fr-FR" altLang="zh-CN" sz="1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</a:p>
        </p:txBody>
      </p:sp>
      <p:grpSp>
        <p:nvGrpSpPr>
          <p:cNvPr id="27" name="Group 7"/>
          <p:cNvGrpSpPr/>
          <p:nvPr/>
        </p:nvGrpSpPr>
        <p:grpSpPr bwMode="auto">
          <a:xfrm>
            <a:off x="2799651" y="3181014"/>
            <a:ext cx="1127660" cy="1092499"/>
            <a:chOff x="0" y="0"/>
            <a:chExt cx="1273406" cy="1224136"/>
          </a:xfrm>
        </p:grpSpPr>
        <p:sp>
          <p:nvSpPr>
            <p:cNvPr id="28" name="椭圆 19"/>
            <p:cNvSpPr>
              <a:spLocks noChangeArrowheads="1"/>
            </p:cNvSpPr>
            <p:nvPr/>
          </p:nvSpPr>
          <p:spPr bwMode="auto">
            <a:xfrm>
              <a:off x="49270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文本框 25"/>
            <p:cNvSpPr>
              <a:spLocks noChangeArrowheads="1"/>
            </p:cNvSpPr>
            <p:nvPr/>
          </p:nvSpPr>
          <p:spPr bwMode="auto">
            <a:xfrm rot="20331793">
              <a:off x="0" y="365642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1"/>
          <p:cNvSpPr>
            <a:spLocks noChangeArrowheads="1"/>
          </p:cNvSpPr>
          <p:nvPr/>
        </p:nvSpPr>
        <p:spPr bwMode="auto">
          <a:xfrm>
            <a:off x="4103067" y="3165427"/>
            <a:ext cx="39370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矩形 8"/>
          <p:cNvSpPr>
            <a:spLocks noChangeArrowheads="1"/>
          </p:cNvSpPr>
          <p:nvPr/>
        </p:nvSpPr>
        <p:spPr bwMode="auto">
          <a:xfrm>
            <a:off x="4318193" y="3112222"/>
            <a:ext cx="7344513" cy="124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Confrontation des résultats numériques et expérimentaux: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Comparaison des résultats numériques/expérimentaux à faire avec un rotor long de 700mm équilibré à la vitesse ciblée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Validation expérimentale du modèle avec le module du palier à patins oscillant.</a:t>
            </a:r>
          </a:p>
        </p:txBody>
      </p:sp>
      <p:grpSp>
        <p:nvGrpSpPr>
          <p:cNvPr id="32" name="Group 17"/>
          <p:cNvGrpSpPr/>
          <p:nvPr/>
        </p:nvGrpSpPr>
        <p:grpSpPr bwMode="auto">
          <a:xfrm>
            <a:off x="2373863" y="4907271"/>
            <a:ext cx="1120630" cy="1092499"/>
            <a:chOff x="0" y="0"/>
            <a:chExt cx="1265271" cy="1224136"/>
          </a:xfrm>
        </p:grpSpPr>
        <p:sp>
          <p:nvSpPr>
            <p:cNvPr id="33" name="椭圆 29"/>
            <p:cNvSpPr>
              <a:spLocks noChangeArrowheads="1"/>
            </p:cNvSpPr>
            <p:nvPr/>
          </p:nvSpPr>
          <p:spPr bwMode="auto">
            <a:xfrm>
              <a:off x="41135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文本框 34"/>
            <p:cNvSpPr>
              <a:spLocks noChangeArrowheads="1"/>
            </p:cNvSpPr>
            <p:nvPr/>
          </p:nvSpPr>
          <p:spPr bwMode="auto">
            <a:xfrm rot="20331793">
              <a:off x="0" y="381203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r>
                <a:rPr lang="en-US" altLang="zh-CN" sz="2100" dirty="0" smtClean="0"/>
                <a:t>.</a:t>
              </a:r>
              <a:endParaRPr lang="zh-CN" altLang="en-US" sz="2100" dirty="0"/>
            </a:p>
          </p:txBody>
        </p:sp>
      </p:grpSp>
      <p:sp>
        <p:nvSpPr>
          <p:cNvPr id="35" name="矩形 31"/>
          <p:cNvSpPr>
            <a:spLocks noChangeArrowheads="1"/>
          </p:cNvSpPr>
          <p:nvPr/>
        </p:nvSpPr>
        <p:spPr bwMode="auto">
          <a:xfrm>
            <a:off x="3661814" y="4891684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8"/>
              <p:cNvSpPr>
                <a:spLocks noChangeArrowheads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208" tIns="40604" rIns="81208" bIns="40604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fr-FR" altLang="zh-CN" sz="1600" b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Solutions et pistes de prévention générale à proposer aux industries :</a:t>
                </a: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v"/>
                </a:pPr>
                <a:r>
                  <a:rPr lang="fr-FR" altLang="zh-CN" sz="1400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Etudes paramétriques faisant varier la configuration de palier et du rotor pourraient être envisagées pour investiguer l’impact sur les coefficients d’influence </a:t>
                </a:r>
                <a14:m>
                  <m:oMath xmlns:m="http://schemas.openxmlformats.org/officeDocument/2006/math"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altLang="zh-CN" sz="1400" b="1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blipFill rotWithShape="0">
                <a:blip r:embed="rId3"/>
                <a:stretch>
                  <a:fillRect l="-511" b="-37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3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 autoUpdateAnimBg="0"/>
      <p:bldP spid="26" grpId="0" bldLvl="0" autoUpdateAnimBg="0"/>
      <p:bldP spid="30" grpId="0" bldLvl="0" animBg="1" autoUpdateAnimBg="0"/>
      <p:bldP spid="31" grpId="0" bldLvl="0" autoUpdateAnimBg="0"/>
      <p:bldP spid="35" grpId="0" bldLvl="0" animBg="1" autoUpdateAnimBg="0"/>
      <p:bldP spid="36" grpId="0" bldLvl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attention.</a:t>
            </a:r>
          </a:p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Slides dédiés aux questions dans la suite</a:t>
            </a: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1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0" y="456715"/>
            <a:ext cx="573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marquantes pendant ces trois ans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graphicFrame>
        <p:nvGraphicFramePr>
          <p:cNvPr id="18" name="Tableau 17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6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95193"/>
            <a:ext cx="489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Stratégie fixée pour modéliser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8"/>
              <p:cNvSpPr txBox="1"/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balourd (mécanique et thermique) entraine des vibrations synchrones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r>
                  <a:rPr kumimoji="1" lang="fr-FR" altLang="zh-CN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cisaillement du lubrifiant induit un champ de température non-uniforme au rotor</a:t>
                </a:r>
                <a:endParaRPr kumimoji="1" lang="fr-FR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Différence de la température au rotor engendre la flexion thermique du rotor , ainsi qu’un balourd thermique qui s’ajoute au balourd mécanique du rotor.</a:t>
                </a:r>
                <a:endParaRPr kumimoji="1" lang="zh-CN" altLang="en-US" sz="100" dirty="0">
                  <a:latin typeface="Britannic Bold"/>
                  <a:cs typeface="Britannic Bold"/>
                </a:endParaRPr>
              </a:p>
            </p:txBody>
          </p:sp>
        </mc:Choice>
        <mc:Fallback xmlns="">
          <p:sp>
            <p:nvSpPr>
              <p:cNvPr id="121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blipFill rotWithShape="0">
                <a:blip r:embed="rId18"/>
                <a:stretch>
                  <a:fillRect l="-344" t="-1167" b="-42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ZoneTexte 121"/>
          <p:cNvSpPr txBox="1"/>
          <p:nvPr/>
        </p:nvSpPr>
        <p:spPr>
          <a:xfrm>
            <a:off x="1824495" y="614376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modulable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4963601" y="314733"/>
            <a:ext cx="6909224" cy="4230667"/>
            <a:chOff x="4963601" y="314733"/>
            <a:chExt cx="6909224" cy="42306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Diagramme 1"/>
                <p:cNvGraphicFramePr/>
                <p:nvPr>
                  <p:extLst>
                    <p:ext uri="{D42A27DB-BD31-4B8C-83A1-F6EECF244321}">
                      <p14:modId xmlns:p14="http://schemas.microsoft.com/office/powerpoint/2010/main" val="3941877091"/>
                    </p:ext>
                  </p:extLst>
                </p:nvPr>
              </p:nvGraphicFramePr>
              <p:xfrm>
                <a:off x="5552785" y="314733"/>
                <a:ext cx="5884141" cy="3634886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9" r:lo="rId20" r:qs="rId21" r:cs="rId22"/>
                </a:graphicData>
              </a:graphic>
            </p:graphicFrame>
          </mc:Choice>
          <mc:Fallback xmlns="">
            <p:graphicFrame>
              <p:nvGraphicFramePr>
                <p:cNvPr id="2" name="Diagramme 1"/>
                <p:cNvGraphicFramePr/>
                <p:nvPr>
                  <p:extLst>
                    <p:ext uri="{D42A27DB-BD31-4B8C-83A1-F6EECF244321}">
                      <p14:modId xmlns:p14="http://schemas.microsoft.com/office/powerpoint/2010/main" val="4022180651"/>
                    </p:ext>
                  </p:extLst>
                </p:nvPr>
              </p:nvGraphicFramePr>
              <p:xfrm>
                <a:off x="5552785" y="314733"/>
                <a:ext cx="5884141" cy="3634886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grpSp>
          <p:nvGrpSpPr>
            <p:cNvPr id="92" name="Groupe 91"/>
            <p:cNvGrpSpPr/>
            <p:nvPr/>
          </p:nvGrpSpPr>
          <p:grpSpPr>
            <a:xfrm>
              <a:off x="5014400" y="684065"/>
              <a:ext cx="1861123" cy="1301802"/>
              <a:chOff x="5548508" y="788255"/>
              <a:chExt cx="1861123" cy="1301802"/>
            </a:xfrm>
          </p:grpSpPr>
          <p:grpSp>
            <p:nvGrpSpPr>
              <p:cNvPr id="88" name="Groupe 87"/>
              <p:cNvGrpSpPr/>
              <p:nvPr/>
            </p:nvGrpSpPr>
            <p:grpSpPr>
              <a:xfrm>
                <a:off x="5814908" y="1493218"/>
                <a:ext cx="528166" cy="479903"/>
                <a:chOff x="5229602" y="2828638"/>
                <a:chExt cx="528166" cy="479903"/>
              </a:xfrm>
            </p:grpSpPr>
            <p:sp>
              <p:nvSpPr>
                <p:cNvPr id="81" name="Organigramme : Processus 80"/>
                <p:cNvSpPr/>
                <p:nvPr/>
              </p:nvSpPr>
              <p:spPr>
                <a:xfrm>
                  <a:off x="5229602" y="2828638"/>
                  <a:ext cx="528166" cy="479903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2" name="Image 81"/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81818" y="2962146"/>
                  <a:ext cx="438239" cy="268247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ZoneTexte 86"/>
                  <p:cNvSpPr txBox="1"/>
                  <p:nvPr/>
                </p:nvSpPr>
                <p:spPr>
                  <a:xfrm>
                    <a:off x="5548508" y="788255"/>
                    <a:ext cx="186112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 smtClean="0"/>
                      <a:t>Aspcet </a:t>
                    </a:r>
                    <a14:m>
                      <m:oMath xmlns:m="http://schemas.openxmlformats.org/officeDocument/2006/math"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a14:m>
                    <a:r>
                      <a:rPr lang="fr-FR" b="1" dirty="0" smtClean="0"/>
                      <a:t> </a:t>
                    </a:r>
                    <a14:m>
                      <m:oMath xmlns:m="http://schemas.openxmlformats.org/officeDocument/2006/math"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[µ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)]</m:t>
                        </m:r>
                      </m:oMath>
                    </a14:m>
                    <a:endParaRPr lang="fr-FR" b="1" dirty="0" smtClean="0"/>
                  </a:p>
                </p:txBody>
              </p:sp>
            </mc:Choice>
            <mc:Fallback xmlns="">
              <p:sp>
                <p:nvSpPr>
                  <p:cNvPr id="87" name="ZoneTexte 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8508" y="788255"/>
                    <a:ext cx="1861123" cy="646331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t="-5660" b="-8491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9" name="Groupe 88"/>
              <p:cNvGrpSpPr/>
              <p:nvPr/>
            </p:nvGrpSpPr>
            <p:grpSpPr>
              <a:xfrm>
                <a:off x="6683323" y="1416993"/>
                <a:ext cx="412846" cy="642861"/>
                <a:chOff x="6007072" y="2764799"/>
                <a:chExt cx="412846" cy="642861"/>
              </a:xfrm>
            </p:grpSpPr>
            <p:sp>
              <p:nvSpPr>
                <p:cNvPr id="84" name="Organigramme : Processus 83"/>
                <p:cNvSpPr/>
                <p:nvPr/>
              </p:nvSpPr>
              <p:spPr>
                <a:xfrm>
                  <a:off x="6007072" y="2764799"/>
                  <a:ext cx="412846" cy="642861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5" name="Image 84"/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64486" y="2837733"/>
                  <a:ext cx="320473" cy="524834"/>
                </a:xfrm>
                <a:prstGeom prst="rect">
                  <a:avLst/>
                </a:prstGeom>
              </p:spPr>
            </p:pic>
          </p:grpSp>
          <p:sp>
            <p:nvSpPr>
              <p:cNvPr id="91" name="Rectangle 90"/>
              <p:cNvSpPr/>
              <p:nvPr/>
            </p:nvSpPr>
            <p:spPr>
              <a:xfrm>
                <a:off x="5613480" y="815192"/>
                <a:ext cx="1782107" cy="12748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7" name="Groupe 106"/>
            <p:cNvGrpSpPr/>
            <p:nvPr/>
          </p:nvGrpSpPr>
          <p:grpSpPr>
            <a:xfrm>
              <a:off x="10011702" y="679495"/>
              <a:ext cx="1861123" cy="1301802"/>
              <a:chOff x="10006214" y="842565"/>
              <a:chExt cx="1861123" cy="13018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ZoneTexte 94"/>
                  <p:cNvSpPr txBox="1"/>
                  <p:nvPr/>
                </p:nvSpPr>
                <p:spPr>
                  <a:xfrm>
                    <a:off x="10006214" y="842565"/>
                    <a:ext cx="186112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 smtClean="0"/>
                      <a:t>Aspcet </a:t>
                    </a:r>
                    <a14:m>
                      <m:oMath xmlns:m="http://schemas.openxmlformats.org/officeDocument/2006/math"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a14:m>
                    <a:r>
                      <a:rPr lang="fr-FR" b="1" dirty="0" smtClean="0"/>
                      <a:t> </a:t>
                    </a:r>
                    <a14:m>
                      <m:oMath xmlns:m="http://schemas.openxmlformats.org/officeDocument/2006/math"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°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µ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a14:m>
                    <a:endParaRPr lang="fr-FR" b="1" dirty="0" smtClean="0"/>
                  </a:p>
                </p:txBody>
              </p:sp>
            </mc:Choice>
            <mc:Fallback xmlns="">
              <p:sp>
                <p:nvSpPr>
                  <p:cNvPr id="95" name="ZoneTexte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6214" y="842565"/>
                    <a:ext cx="1861123" cy="646331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t="-4717" b="-8491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6" name="Groupe 105"/>
              <p:cNvGrpSpPr/>
              <p:nvPr/>
            </p:nvGrpSpPr>
            <p:grpSpPr>
              <a:xfrm>
                <a:off x="10071186" y="869502"/>
                <a:ext cx="1782107" cy="1274865"/>
                <a:chOff x="10071186" y="869502"/>
                <a:chExt cx="1782107" cy="1274865"/>
              </a:xfrm>
            </p:grpSpPr>
            <p:grpSp>
              <p:nvGrpSpPr>
                <p:cNvPr id="94" name="Groupe 93"/>
                <p:cNvGrpSpPr/>
                <p:nvPr/>
              </p:nvGrpSpPr>
              <p:grpSpPr>
                <a:xfrm>
                  <a:off x="10223250" y="1561795"/>
                  <a:ext cx="528166" cy="479903"/>
                  <a:chOff x="5229602" y="2828638"/>
                  <a:chExt cx="528166" cy="479903"/>
                </a:xfrm>
              </p:grpSpPr>
              <p:sp>
                <p:nvSpPr>
                  <p:cNvPr id="100" name="Organigramme : Processus 99"/>
                  <p:cNvSpPr/>
                  <p:nvPr/>
                </p:nvSpPr>
                <p:spPr>
                  <a:xfrm>
                    <a:off x="5229602" y="2828638"/>
                    <a:ext cx="528166" cy="479903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101" name="Image 100"/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281818" y="2962146"/>
                    <a:ext cx="438239" cy="2682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" name="Groupe 95"/>
                <p:cNvGrpSpPr/>
                <p:nvPr/>
              </p:nvGrpSpPr>
              <p:grpSpPr>
                <a:xfrm>
                  <a:off x="10788156" y="1475790"/>
                  <a:ext cx="412846" cy="642861"/>
                  <a:chOff x="6007072" y="2764799"/>
                  <a:chExt cx="412846" cy="642861"/>
                </a:xfrm>
              </p:grpSpPr>
              <p:sp>
                <p:nvSpPr>
                  <p:cNvPr id="98" name="Organigramme : Processus 97"/>
                  <p:cNvSpPr/>
                  <p:nvPr/>
                </p:nvSpPr>
                <p:spPr>
                  <a:xfrm>
                    <a:off x="6007072" y="2764799"/>
                    <a:ext cx="412846" cy="642861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99" name="Image 98"/>
                  <p:cNvPicPr>
                    <a:picLocks noChangeAspect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064486" y="2837733"/>
                    <a:ext cx="320473" cy="52483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7" name="Rectangle 96"/>
                <p:cNvSpPr/>
                <p:nvPr/>
              </p:nvSpPr>
              <p:spPr>
                <a:xfrm>
                  <a:off x="10071186" y="869502"/>
                  <a:ext cx="1782107" cy="12748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05" name="Groupe 104"/>
                <p:cNvGrpSpPr/>
                <p:nvPr/>
              </p:nvGrpSpPr>
              <p:grpSpPr>
                <a:xfrm>
                  <a:off x="11252174" y="1561795"/>
                  <a:ext cx="528166" cy="463198"/>
                  <a:chOff x="11301538" y="1547528"/>
                  <a:chExt cx="528166" cy="463198"/>
                </a:xfrm>
              </p:grpSpPr>
              <p:sp>
                <p:nvSpPr>
                  <p:cNvPr id="103" name="Organigramme : Processus 102"/>
                  <p:cNvSpPr/>
                  <p:nvPr/>
                </p:nvSpPr>
                <p:spPr>
                  <a:xfrm>
                    <a:off x="11301538" y="1547528"/>
                    <a:ext cx="528166" cy="463198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104" name="Image 103"/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1316432" y="1648810"/>
                    <a:ext cx="506467" cy="26963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8" name="Groupe 107"/>
            <p:cNvGrpSpPr/>
            <p:nvPr/>
          </p:nvGrpSpPr>
          <p:grpSpPr>
            <a:xfrm>
              <a:off x="7249665" y="3899069"/>
              <a:ext cx="2304373" cy="646331"/>
              <a:chOff x="10006214" y="842565"/>
              <a:chExt cx="2304373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ZoneTexte 108"/>
                  <p:cNvSpPr txBox="1"/>
                  <p:nvPr/>
                </p:nvSpPr>
                <p:spPr>
                  <a:xfrm>
                    <a:off x="10006214" y="842565"/>
                    <a:ext cx="186112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 smtClean="0"/>
                      <a:t>Aspcet </a:t>
                    </a:r>
                    <a14:m>
                      <m:oMath xmlns:m="http://schemas.openxmlformats.org/officeDocument/2006/math"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a14:m>
                    <a:r>
                      <a:rPr lang="fr-FR" b="1" dirty="0" smtClean="0"/>
                      <a:t> </a:t>
                    </a:r>
                    <a:r>
                      <a:rPr lang="fr-FR" i="1" dirty="0" smtClean="0">
                        <a:latin typeface="Cambria Math" panose="02040503050406030204" pitchFamily="18" charset="0"/>
                      </a:rPr>
                      <a:t/>
                    </a:r>
                    <a:br>
                      <a:rPr lang="fr-FR" i="1" dirty="0" smtClean="0">
                        <a:latin typeface="Cambria Math" panose="02040503050406030204" pitchFamily="18" charset="0"/>
                      </a:rPr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)/°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fr-FR" b="1" dirty="0" smtClean="0"/>
                  </a:p>
                </p:txBody>
              </p:sp>
            </mc:Choice>
            <mc:Fallback xmlns="">
              <p:sp>
                <p:nvSpPr>
                  <p:cNvPr id="109" name="ZoneTexte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6214" y="842565"/>
                    <a:ext cx="1861123" cy="646331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5660" b="-8491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0" name="Groupe 109"/>
              <p:cNvGrpSpPr/>
              <p:nvPr/>
            </p:nvGrpSpPr>
            <p:grpSpPr>
              <a:xfrm>
                <a:off x="10071186" y="869503"/>
                <a:ext cx="2239401" cy="619393"/>
                <a:chOff x="10071186" y="869503"/>
                <a:chExt cx="2239401" cy="619393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10071186" y="869503"/>
                  <a:ext cx="2239401" cy="61939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14" name="Groupe 113"/>
                <p:cNvGrpSpPr/>
                <p:nvPr/>
              </p:nvGrpSpPr>
              <p:grpSpPr>
                <a:xfrm>
                  <a:off x="11664181" y="959990"/>
                  <a:ext cx="528166" cy="463198"/>
                  <a:chOff x="11713545" y="945723"/>
                  <a:chExt cx="528166" cy="463198"/>
                </a:xfrm>
              </p:grpSpPr>
              <p:sp>
                <p:nvSpPr>
                  <p:cNvPr id="115" name="Organigramme : Processus 114"/>
                  <p:cNvSpPr/>
                  <p:nvPr/>
                </p:nvSpPr>
                <p:spPr>
                  <a:xfrm>
                    <a:off x="11713545" y="945723"/>
                    <a:ext cx="528166" cy="463198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116" name="Image 115"/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1728439" y="1047005"/>
                    <a:ext cx="506467" cy="26963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68" name="Groupe 67"/>
            <p:cNvGrpSpPr/>
            <p:nvPr/>
          </p:nvGrpSpPr>
          <p:grpSpPr>
            <a:xfrm>
              <a:off x="5042682" y="2490680"/>
              <a:ext cx="1193732" cy="1083164"/>
              <a:chOff x="856983" y="2169442"/>
              <a:chExt cx="1666407" cy="1083164"/>
            </a:xfrm>
          </p:grpSpPr>
          <p:sp>
            <p:nvSpPr>
              <p:cNvPr id="69" name="Rectangle à coins arrondis 68"/>
              <p:cNvSpPr/>
              <p:nvPr/>
            </p:nvSpPr>
            <p:spPr>
              <a:xfrm>
                <a:off x="856983" y="2169442"/>
                <a:ext cx="1666407" cy="1083164"/>
              </a:xfrm>
              <a:prstGeom prst="roundRect">
                <a:avLst/>
              </a:prstGeom>
              <a:ln w="25400"/>
            </p:spPr>
            <p:style>
              <a:lnRef idx="2">
                <a:scrgbClr r="0" g="0" b="0"/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/>
                  <p:cNvSpPr/>
                  <p:nvPr/>
                </p:nvSpPr>
                <p:spPr>
                  <a:xfrm>
                    <a:off x="909859" y="2222318"/>
                    <a:ext cx="1560655" cy="977412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0960" tIns="60960" rIns="60960" bIns="60960" numCol="1" spcCol="1270" anchor="ctr" anchorCtr="0">
                    <a:noAutofit/>
                  </a:bodyPr>
                  <a:lstStyle/>
                  <a:p>
                    <a:pPr lvl="0" algn="ctr" defTabSz="711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fr-FR" sz="1600" dirty="0">
                        <a:cs typeface="+mn-ea"/>
                      </a:rPr>
                      <a:t>Balourd </a:t>
                    </a:r>
                    <a:br>
                      <a:rPr lang="fr-FR" sz="1600" dirty="0">
                        <a:cs typeface="+mn-ea"/>
                      </a:rPr>
                    </a:br>
                    <a:r>
                      <a:rPr lang="fr-FR" sz="1600" dirty="0" smtClean="0">
                        <a:cs typeface="+mn-ea"/>
                      </a:rPr>
                      <a:t>mécanique</a:t>
                    </a:r>
                    <a:r>
                      <a:rPr lang="fr-FR" sz="1600" kern="1200" dirty="0" smtClean="0">
                        <a:cs typeface="+mn-ea"/>
                        <a:sym typeface="+mn-lt"/>
                      </a:rPr>
                      <a:t/>
                    </a:r>
                    <a:br>
                      <a:rPr lang="fr-FR" sz="1600" kern="1200" dirty="0" smtClean="0">
                        <a:cs typeface="+mn-ea"/>
                        <a:sym typeface="+mn-lt"/>
                      </a:rPr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600" i="1" kern="120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[</m:t>
                          </m:r>
                          <m:r>
                            <a:rPr lang="fr-FR" sz="1600" i="1" kern="1200" dirty="0" err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𝑔</m:t>
                          </m:r>
                          <m:r>
                            <a:rPr lang="fr-FR" sz="1600" i="1" kern="12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ea"/>
                              <a:sym typeface="+mn-lt"/>
                            </a:rPr>
                            <m:t>∙</m:t>
                          </m:r>
                          <m:r>
                            <a:rPr lang="fr-FR" sz="1600" i="1" kern="1200" dirty="0" err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𝑚𝑚</m:t>
                          </m:r>
                          <m:r>
                            <a:rPr lang="fr-FR" sz="1600" i="1" kern="120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]</m:t>
                          </m:r>
                        </m:oMath>
                      </m:oMathPara>
                    </a14:m>
                    <a:endParaRPr lang="fr-FR" sz="1600" kern="1200" dirty="0"/>
                  </a:p>
                </p:txBody>
              </p:sp>
            </mc:Choice>
            <mc:Fallback xmlns="">
              <p:sp>
                <p:nvSpPr>
                  <p:cNvPr id="70" name="Rectangle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9859" y="2222318"/>
                    <a:ext cx="1560655" cy="977412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 l="-1087" r="-108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Rectangle 15"/>
            <p:cNvSpPr/>
            <p:nvPr/>
          </p:nvSpPr>
          <p:spPr>
            <a:xfrm>
              <a:off x="4963601" y="2388283"/>
              <a:ext cx="2836547" cy="1235056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Plus 20"/>
            <p:cNvSpPr/>
            <p:nvPr/>
          </p:nvSpPr>
          <p:spPr>
            <a:xfrm>
              <a:off x="6238178" y="2895086"/>
              <a:ext cx="268142" cy="268142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1738960" y="1019982"/>
            <a:ext cx="2782202" cy="1803605"/>
            <a:chOff x="1738960" y="1019982"/>
            <a:chExt cx="2782202" cy="1803605"/>
          </a:xfrm>
        </p:grpSpPr>
        <p:grpSp>
          <p:nvGrpSpPr>
            <p:cNvPr id="74" name="Groupe 73"/>
            <p:cNvGrpSpPr/>
            <p:nvPr/>
          </p:nvGrpSpPr>
          <p:grpSpPr>
            <a:xfrm>
              <a:off x="1738960" y="1019982"/>
              <a:ext cx="2782202" cy="1803605"/>
              <a:chOff x="1738960" y="1019982"/>
              <a:chExt cx="2782202" cy="1803605"/>
            </a:xfrm>
          </p:grpSpPr>
          <p:grpSp>
            <p:nvGrpSpPr>
              <p:cNvPr id="31" name="Groupe 30"/>
              <p:cNvGrpSpPr/>
              <p:nvPr/>
            </p:nvGrpSpPr>
            <p:grpSpPr>
              <a:xfrm>
                <a:off x="1738960" y="1019982"/>
                <a:ext cx="2782202" cy="1803605"/>
                <a:chOff x="1738960" y="1019982"/>
                <a:chExt cx="2782202" cy="1803605"/>
              </a:xfrm>
            </p:grpSpPr>
            <p:grpSp>
              <p:nvGrpSpPr>
                <p:cNvPr id="18" name="Group 3"/>
                <p:cNvGrpSpPr/>
                <p:nvPr/>
              </p:nvGrpSpPr>
              <p:grpSpPr>
                <a:xfrm>
                  <a:off x="1738960" y="1019982"/>
                  <a:ext cx="2782202" cy="1803605"/>
                  <a:chOff x="4573436" y="2215883"/>
                  <a:chExt cx="2782202" cy="1154175"/>
                </a:xfrm>
              </p:grpSpPr>
              <p:sp>
                <p:nvSpPr>
                  <p:cNvPr id="19" name="Rounded Rectangle 27"/>
                  <p:cNvSpPr/>
                  <p:nvPr/>
                </p:nvSpPr>
                <p:spPr>
                  <a:xfrm>
                    <a:off x="4573436" y="2372008"/>
                    <a:ext cx="2782202" cy="998050"/>
                  </a:xfrm>
                  <a:prstGeom prst="roundRect">
                    <a:avLst>
                      <a:gd name="adj" fmla="val 7971"/>
                    </a:avLst>
                  </a:pr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" name="Rounded Rectangle 30"/>
                  <p:cNvSpPr/>
                  <p:nvPr/>
                </p:nvSpPr>
                <p:spPr>
                  <a:xfrm>
                    <a:off x="4688757" y="2215883"/>
                    <a:ext cx="1964093" cy="411384"/>
                  </a:xfrm>
                  <a:prstGeom prst="roundRect">
                    <a:avLst>
                      <a:gd name="adj" fmla="val 12991"/>
                    </a:avLst>
                  </a:prstGeom>
                  <a:solidFill>
                    <a:srgbClr val="1F4E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lt"/>
                      </a:rPr>
                      <a:t>Palier </a:t>
                    </a:r>
                    <a:r>
                      <a:rPr lang="fr-FR" sz="16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lt"/>
                      </a:rPr>
                      <a:t>hydrodynamique</a:t>
                    </a:r>
                    <a:endParaRPr lang="fr-FR" sz="1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endParaRPr>
                  </a:p>
                </p:txBody>
              </p:sp>
            </p:grpSp>
            <p:sp>
              <p:nvSpPr>
                <p:cNvPr id="17" name="Organigramme : Processus 16"/>
                <p:cNvSpPr/>
                <p:nvPr/>
              </p:nvSpPr>
              <p:spPr>
                <a:xfrm>
                  <a:off x="3933695" y="1019982"/>
                  <a:ext cx="412846" cy="642861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73" name="Image 72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91109" y="1092916"/>
                <a:ext cx="320473" cy="524834"/>
              </a:xfrm>
              <a:prstGeom prst="rect">
                <a:avLst/>
              </a:prstGeom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1854281" y="1806572"/>
              <a:ext cx="24922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Force hydrodynamique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Flux thermique aux interfaces</a:t>
              </a:r>
              <a:endPara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1628929" y="2980478"/>
            <a:ext cx="2862447" cy="1879945"/>
            <a:chOff x="1628929" y="2980478"/>
            <a:chExt cx="2862447" cy="1879945"/>
          </a:xfrm>
        </p:grpSpPr>
        <p:grpSp>
          <p:nvGrpSpPr>
            <p:cNvPr id="76" name="Groupe 75"/>
            <p:cNvGrpSpPr/>
            <p:nvPr/>
          </p:nvGrpSpPr>
          <p:grpSpPr>
            <a:xfrm>
              <a:off x="1709174" y="2980478"/>
              <a:ext cx="2782202" cy="1879945"/>
              <a:chOff x="1709174" y="2980478"/>
              <a:chExt cx="2782202" cy="1879945"/>
            </a:xfrm>
          </p:grpSpPr>
          <p:grpSp>
            <p:nvGrpSpPr>
              <p:cNvPr id="22" name="Group 3"/>
              <p:cNvGrpSpPr/>
              <p:nvPr/>
            </p:nvGrpSpPr>
            <p:grpSpPr>
              <a:xfrm>
                <a:off x="1709174" y="2980478"/>
                <a:ext cx="2782202" cy="1879945"/>
                <a:chOff x="4573436" y="2215883"/>
                <a:chExt cx="2782202" cy="1203027"/>
              </a:xfrm>
            </p:grpSpPr>
            <p:sp>
              <p:nvSpPr>
                <p:cNvPr id="23" name="Rounded Rectangle 27"/>
                <p:cNvSpPr/>
                <p:nvPr/>
              </p:nvSpPr>
              <p:spPr>
                <a:xfrm>
                  <a:off x="4573436" y="2372008"/>
                  <a:ext cx="2782202" cy="1046902"/>
                </a:xfrm>
                <a:prstGeom prst="roundRect">
                  <a:avLst>
                    <a:gd name="adj" fmla="val 7971"/>
                  </a:avLst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Rounded Rectangle 30"/>
                <p:cNvSpPr/>
                <p:nvPr/>
              </p:nvSpPr>
              <p:spPr>
                <a:xfrm>
                  <a:off x="4688757" y="2215883"/>
                  <a:ext cx="1964093" cy="411384"/>
                </a:xfrm>
                <a:prstGeom prst="roundRect">
                  <a:avLst>
                    <a:gd name="adj" fmla="val 12991"/>
                  </a:avLst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Dynamique des </a:t>
                  </a:r>
                  <a:r>
                    <a:rPr lang="fr-FR" sz="1600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rotors</a:t>
                  </a:r>
                  <a:endPara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</p:grpSp>
          <p:grpSp>
            <p:nvGrpSpPr>
              <p:cNvPr id="75" name="Groupe 74"/>
              <p:cNvGrpSpPr/>
              <p:nvPr/>
            </p:nvGrpSpPr>
            <p:grpSpPr>
              <a:xfrm>
                <a:off x="3818374" y="3047068"/>
                <a:ext cx="528166" cy="479903"/>
                <a:chOff x="3818374" y="3047068"/>
                <a:chExt cx="528166" cy="479903"/>
              </a:xfrm>
            </p:grpSpPr>
            <p:sp>
              <p:nvSpPr>
                <p:cNvPr id="36" name="Organigramme : Processus 35"/>
                <p:cNvSpPr/>
                <p:nvPr/>
              </p:nvSpPr>
              <p:spPr>
                <a:xfrm>
                  <a:off x="3818374" y="3047068"/>
                  <a:ext cx="528166" cy="479903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4" name="Image 33"/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70590" y="3180576"/>
                  <a:ext cx="438239" cy="268247"/>
                </a:xfrm>
                <a:prstGeom prst="rect">
                  <a:avLst/>
                </a:prstGeom>
              </p:spPr>
            </p:pic>
          </p:grpSp>
        </p:grpSp>
        <p:sp>
          <p:nvSpPr>
            <p:cNvPr id="79" name="ZoneTexte 78"/>
            <p:cNvSpPr txBox="1"/>
            <p:nvPr/>
          </p:nvSpPr>
          <p:spPr>
            <a:xfrm>
              <a:off x="1628929" y="3935036"/>
              <a:ext cx="27557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kumimoji="1"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Niveau des vibrations synchrones</a:t>
              </a:r>
              <a:endPara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1709174" y="4976297"/>
            <a:ext cx="2811989" cy="1514937"/>
            <a:chOff x="1709174" y="4976297"/>
            <a:chExt cx="2811989" cy="1514937"/>
          </a:xfrm>
        </p:grpSpPr>
        <p:grpSp>
          <p:nvGrpSpPr>
            <p:cNvPr id="78" name="Groupe 77"/>
            <p:cNvGrpSpPr/>
            <p:nvPr/>
          </p:nvGrpSpPr>
          <p:grpSpPr>
            <a:xfrm>
              <a:off x="1709174" y="4976297"/>
              <a:ext cx="2782202" cy="1514937"/>
              <a:chOff x="1709174" y="4976297"/>
              <a:chExt cx="2782202" cy="1514937"/>
            </a:xfrm>
          </p:grpSpPr>
          <p:grpSp>
            <p:nvGrpSpPr>
              <p:cNvPr id="26" name="Group 3"/>
              <p:cNvGrpSpPr/>
              <p:nvPr/>
            </p:nvGrpSpPr>
            <p:grpSpPr>
              <a:xfrm>
                <a:off x="1709174" y="4976297"/>
                <a:ext cx="2782202" cy="1514937"/>
                <a:chOff x="4573436" y="2215883"/>
                <a:chExt cx="2782202" cy="969449"/>
              </a:xfrm>
            </p:grpSpPr>
            <p:sp>
              <p:nvSpPr>
                <p:cNvPr id="27" name="Rounded Rectangle 27"/>
                <p:cNvSpPr/>
                <p:nvPr/>
              </p:nvSpPr>
              <p:spPr>
                <a:xfrm>
                  <a:off x="4573436" y="2372008"/>
                  <a:ext cx="2782202" cy="813324"/>
                </a:xfrm>
                <a:prstGeom prst="roundRect">
                  <a:avLst>
                    <a:gd name="adj" fmla="val 7971"/>
                  </a:avLst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Rounded Rectangle 30"/>
                <p:cNvSpPr/>
                <p:nvPr/>
              </p:nvSpPr>
              <p:spPr>
                <a:xfrm>
                  <a:off x="4688757" y="2215883"/>
                  <a:ext cx="1883705" cy="411384"/>
                </a:xfrm>
                <a:prstGeom prst="roundRect">
                  <a:avLst>
                    <a:gd name="adj" fmla="val 12991"/>
                  </a:avLst>
                </a:prstGeom>
                <a:solidFill>
                  <a:srgbClr val="2E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T</a:t>
                  </a:r>
                  <a:r>
                    <a:rPr lang="fr-FR" sz="1600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hermomécanique </a:t>
                  </a:r>
                  <a:r>
                    <a:rPr lang="fr-FR" sz="1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du </a:t>
                  </a:r>
                  <a:r>
                    <a:rPr lang="fr-FR" sz="1600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rotor</a:t>
                  </a:r>
                  <a:endPara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</p:grpSp>
          <p:grpSp>
            <p:nvGrpSpPr>
              <p:cNvPr id="77" name="Groupe 76"/>
              <p:cNvGrpSpPr/>
              <p:nvPr/>
            </p:nvGrpSpPr>
            <p:grpSpPr>
              <a:xfrm>
                <a:off x="3803480" y="5083492"/>
                <a:ext cx="528166" cy="463198"/>
                <a:chOff x="3803480" y="5083492"/>
                <a:chExt cx="528166" cy="463198"/>
              </a:xfrm>
            </p:grpSpPr>
            <p:sp>
              <p:nvSpPr>
                <p:cNvPr id="42" name="Organigramme : Processus 41"/>
                <p:cNvSpPr/>
                <p:nvPr/>
              </p:nvSpPr>
              <p:spPr>
                <a:xfrm>
                  <a:off x="3803480" y="5083492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18374" y="5184774"/>
                  <a:ext cx="506467" cy="269630"/>
                </a:xfrm>
                <a:prstGeom prst="rect">
                  <a:avLst/>
                </a:prstGeom>
              </p:spPr>
            </p:pic>
          </p:grpSp>
        </p:grpSp>
        <p:sp>
          <p:nvSpPr>
            <p:cNvPr id="80" name="ZoneTexte 79"/>
            <p:cNvSpPr txBox="1"/>
            <p:nvPr/>
          </p:nvSpPr>
          <p:spPr>
            <a:xfrm>
              <a:off x="1738961" y="5631261"/>
              <a:ext cx="27822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Déformation </a:t>
              </a:r>
              <a:r>
                <a:rPr kumimoji="1"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thermomécanique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Balourd thermique</a:t>
              </a:r>
              <a:endPara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52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9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ZoneTexte 27"/>
          <p:cNvSpPr txBox="1"/>
          <p:nvPr/>
        </p:nvSpPr>
        <p:spPr>
          <a:xfrm>
            <a:off x="1692774" y="1242335"/>
            <a:ext cx="2513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Deux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utilités du module: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991898" y="1642380"/>
            <a:ext cx="593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Evaluer la force hydrodynamique en considérant l’effet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986826" y="2011743"/>
            <a:ext cx="512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Calculer le flux thermique à l’interface fluide structure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521250" y="1348767"/>
            <a:ext cx="3421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Résolution de </a:t>
            </a:r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l’équation </a:t>
            </a:r>
            <a:r>
              <a:rPr kumimoji="1"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kumimoji="1"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généralisée </a:t>
            </a:r>
          </a:p>
          <a:p>
            <a:pPr algn="ctr"/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couplée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avec </a:t>
            </a:r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l’équation </a:t>
            </a:r>
            <a:r>
              <a:rPr kumimoji="1"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kumimoji="1"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l’énergie en 3D</a:t>
            </a:r>
            <a:endParaRPr kumimoji="1"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7931565" y="1770528"/>
            <a:ext cx="587598" cy="433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1692774" y="2577054"/>
            <a:ext cx="394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Défi scientifique : multi-échelle en espace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440618" y="4114839"/>
            <a:ext cx="2104648" cy="1209436"/>
          </a:xfrm>
          <a:prstGeom prst="roundRect">
            <a:avLst>
              <a:gd name="adj" fmla="val 1299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Méthode de collocation aux points de </a:t>
            </a:r>
            <a:r>
              <a:rPr lang="fr-FR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Lobatto (LPCM)</a:t>
            </a:r>
            <a:endParaRPr lang="fr-F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41" name="Groupe 40"/>
          <p:cNvGrpSpPr/>
          <p:nvPr/>
        </p:nvGrpSpPr>
        <p:grpSpPr>
          <a:xfrm>
            <a:off x="1484945" y="3045839"/>
            <a:ext cx="4618689" cy="3477197"/>
            <a:chOff x="4534879" y="2003838"/>
            <a:chExt cx="5579053" cy="4369177"/>
          </a:xfrm>
        </p:grpSpPr>
        <p:grpSp>
          <p:nvGrpSpPr>
            <p:cNvPr id="42" name="Groupe 41"/>
            <p:cNvGrpSpPr/>
            <p:nvPr/>
          </p:nvGrpSpPr>
          <p:grpSpPr>
            <a:xfrm>
              <a:off x="5614117" y="2003838"/>
              <a:ext cx="2863468" cy="2431782"/>
              <a:chOff x="5236924" y="1389942"/>
              <a:chExt cx="2863468" cy="2431782"/>
            </a:xfrm>
          </p:grpSpPr>
          <p:pic>
            <p:nvPicPr>
              <p:cNvPr id="50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924" y="1389942"/>
                <a:ext cx="2711735" cy="24317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1" name="Groupe 50"/>
              <p:cNvGrpSpPr/>
              <p:nvPr/>
            </p:nvGrpSpPr>
            <p:grpSpPr>
              <a:xfrm>
                <a:off x="5971596" y="2467333"/>
                <a:ext cx="2128796" cy="688650"/>
                <a:chOff x="6130548" y="1700009"/>
                <a:chExt cx="2128796" cy="688650"/>
              </a:xfrm>
            </p:grpSpPr>
            <p:grpSp>
              <p:nvGrpSpPr>
                <p:cNvPr id="52" name="Groupe 51"/>
                <p:cNvGrpSpPr/>
                <p:nvPr/>
              </p:nvGrpSpPr>
              <p:grpSpPr>
                <a:xfrm>
                  <a:off x="6130548" y="1909029"/>
                  <a:ext cx="1400383" cy="479630"/>
                  <a:chOff x="6130548" y="1909028"/>
                  <a:chExt cx="1400383" cy="479631"/>
                </a:xfrm>
              </p:grpSpPr>
              <p:cxnSp>
                <p:nvCxnSpPr>
                  <p:cNvPr id="56" name="Connecteur droit avec flèche 55"/>
                  <p:cNvCxnSpPr/>
                  <p:nvPr/>
                </p:nvCxnSpPr>
                <p:spPr>
                  <a:xfrm>
                    <a:off x="6329549" y="1909028"/>
                    <a:ext cx="1002383" cy="318021"/>
                  </a:xfrm>
                  <a:prstGeom prst="straightConnector1">
                    <a:avLst/>
                  </a:prstGeom>
                  <a:ln w="19050">
                    <a:solidFill>
                      <a:schemeClr val="bg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ectangle 56"/>
                  <p:cNvSpPr/>
                  <p:nvPr/>
                </p:nvSpPr>
                <p:spPr>
                  <a:xfrm rot="1133276">
                    <a:off x="6130548" y="2111660"/>
                    <a:ext cx="1400383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fr-FR" altLang="zh-CN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rPr>
                      <a:t>grandeur:  </a:t>
                    </a:r>
                    <a:r>
                      <a:rPr lang="fr-FR" altLang="zh-CN" sz="120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rPr>
                      <a:t>1 </a:t>
                    </a:r>
                    <a:r>
                      <a:rPr lang="fr-FR" altLang="zh-CN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rPr>
                      <a:t>m</a:t>
                    </a:r>
                  </a:p>
                </p:txBody>
              </p:sp>
            </p:grpSp>
            <p:grpSp>
              <p:nvGrpSpPr>
                <p:cNvPr id="53" name="Groupe 52"/>
                <p:cNvGrpSpPr/>
                <p:nvPr/>
              </p:nvGrpSpPr>
              <p:grpSpPr>
                <a:xfrm>
                  <a:off x="6858961" y="1700009"/>
                  <a:ext cx="1400383" cy="368030"/>
                  <a:chOff x="6858961" y="1700009"/>
                  <a:chExt cx="1400383" cy="368030"/>
                </a:xfrm>
              </p:grpSpPr>
              <p:cxnSp>
                <p:nvCxnSpPr>
                  <p:cNvPr id="54" name="Connecteur droit avec flèche 53"/>
                  <p:cNvCxnSpPr/>
                  <p:nvPr/>
                </p:nvCxnSpPr>
                <p:spPr>
                  <a:xfrm flipV="1">
                    <a:off x="6873996" y="1996244"/>
                    <a:ext cx="866356" cy="71795"/>
                  </a:xfrm>
                  <a:prstGeom prst="straightConnector1">
                    <a:avLst/>
                  </a:prstGeom>
                  <a:ln w="19050"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Rectangle 54"/>
                  <p:cNvSpPr/>
                  <p:nvPr/>
                </p:nvSpPr>
                <p:spPr>
                  <a:xfrm rot="21251420">
                    <a:off x="6858961" y="1700009"/>
                    <a:ext cx="1400383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fr-FR" altLang="zh-CN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rPr>
                      <a:t>grandeur:  </a:t>
                    </a:r>
                    <a:r>
                      <a:rPr lang="fr-FR" altLang="zh-CN" sz="120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rPr>
                      <a:t>1 </a:t>
                    </a:r>
                    <a:r>
                      <a:rPr lang="fr-FR" altLang="zh-CN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rPr>
                      <a:t>m</a:t>
                    </a:r>
                  </a:p>
                </p:txBody>
              </p:sp>
            </p:grpSp>
          </p:grpSp>
        </p:grpSp>
        <p:grpSp>
          <p:nvGrpSpPr>
            <p:cNvPr id="43" name="Groupe 42"/>
            <p:cNvGrpSpPr/>
            <p:nvPr/>
          </p:nvGrpSpPr>
          <p:grpSpPr>
            <a:xfrm>
              <a:off x="4534879" y="4433924"/>
              <a:ext cx="5579053" cy="1939091"/>
              <a:chOff x="4616207" y="2380325"/>
              <a:chExt cx="5579053" cy="1939091"/>
            </a:xfrm>
          </p:grpSpPr>
          <p:grpSp>
            <p:nvGrpSpPr>
              <p:cNvPr id="44" name="Groupe 43"/>
              <p:cNvGrpSpPr/>
              <p:nvPr/>
            </p:nvGrpSpPr>
            <p:grpSpPr>
              <a:xfrm>
                <a:off x="4616207" y="2643758"/>
                <a:ext cx="5579053" cy="1675658"/>
                <a:chOff x="4020478" y="2571750"/>
                <a:chExt cx="5825203" cy="1829598"/>
              </a:xfrm>
            </p:grpSpPr>
            <p:pic>
              <p:nvPicPr>
                <p:cNvPr id="46" name="Image 4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3267" y="2571750"/>
                  <a:ext cx="2674569" cy="1296144"/>
                </a:xfrm>
                <a:prstGeom prst="rect">
                  <a:avLst/>
                </a:prstGeom>
              </p:spPr>
            </p:pic>
            <p:sp>
              <p:nvSpPr>
                <p:cNvPr id="47" name="ZoneTexte 46"/>
                <p:cNvSpPr txBox="1"/>
                <p:nvPr/>
              </p:nvSpPr>
              <p:spPr>
                <a:xfrm>
                  <a:off x="7826601" y="3141160"/>
                  <a:ext cx="2019080" cy="591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lt"/>
                    </a:rPr>
                    <a:t>Direction verticale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lt"/>
                    </a:rPr>
                    <a:t>grandeur:  µm</a:t>
                  </a:r>
                  <a:endParaRPr kumimoji="0" lang="fr-F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8" name="ZoneTexte 47"/>
                <p:cNvSpPr txBox="1"/>
                <p:nvPr/>
              </p:nvSpPr>
              <p:spPr>
                <a:xfrm>
                  <a:off x="6160148" y="3810188"/>
                  <a:ext cx="2339290" cy="591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lt"/>
                    </a:rPr>
                    <a:t>Direction transversale grandeur:  </a:t>
                  </a:r>
                  <a:r>
                    <a:rPr lang="fr-FR" sz="1100" b="1" kern="0" dirty="0">
                      <a:solidFill>
                        <a:sysClr val="windowText" lastClr="000000"/>
                      </a:solidFill>
                      <a:latin typeface="+mn-lt"/>
                    </a:rPr>
                    <a:t>1</a:t>
                  </a:r>
                  <a:r>
                    <a:rPr kumimoji="0" lang="fr-F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lt"/>
                    </a:rPr>
                    <a:t> m</a:t>
                  </a:r>
                  <a:endParaRPr kumimoji="0" lang="fr-F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9" name="ZoneTexte 48"/>
                <p:cNvSpPr txBox="1"/>
                <p:nvPr/>
              </p:nvSpPr>
              <p:spPr>
                <a:xfrm>
                  <a:off x="4020478" y="3219822"/>
                  <a:ext cx="1999678" cy="591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lt"/>
                    </a:rPr>
                    <a:t>Direction longitudinale grandeur:  1 m</a:t>
                  </a:r>
                  <a:endParaRPr kumimoji="0" lang="fr-F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45" name="ZoneTexte 44"/>
              <p:cNvSpPr txBox="1"/>
              <p:nvPr/>
            </p:nvSpPr>
            <p:spPr>
              <a:xfrm>
                <a:off x="6158277" y="2380325"/>
                <a:ext cx="2035232" cy="32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</a:rPr>
                  <a:t>Grandeur de dimension</a:t>
                </a:r>
                <a:endParaRPr kumimoji="0" lang="fr-FR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</p:grpSp>
      </p:grpSp>
      <p:sp>
        <p:nvSpPr>
          <p:cNvPr id="58" name="Rectangle 57"/>
          <p:cNvSpPr/>
          <p:nvPr/>
        </p:nvSpPr>
        <p:spPr>
          <a:xfrm>
            <a:off x="7196503" y="3134776"/>
            <a:ext cx="4592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 Thermo-</a:t>
            </a:r>
            <a:r>
              <a:rPr kumimoji="1"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(THD) est couteux, surtout en régime transitoire (simulation de EM)</a:t>
            </a:r>
          </a:p>
        </p:txBody>
      </p:sp>
      <p:sp>
        <p:nvSpPr>
          <p:cNvPr id="59" name="Flèche droite 58"/>
          <p:cNvSpPr/>
          <p:nvPr/>
        </p:nvSpPr>
        <p:spPr>
          <a:xfrm>
            <a:off x="5960197" y="3742556"/>
            <a:ext cx="799631" cy="590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0" name="Tableau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0526"/>
              </p:ext>
            </p:extLst>
          </p:nvPr>
        </p:nvGraphicFramePr>
        <p:xfrm>
          <a:off x="5774500" y="0"/>
          <a:ext cx="64175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78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24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4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30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9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9" grpId="0"/>
      <p:bldP spid="21" grpId="0"/>
      <p:bldP spid="14" grpId="0"/>
      <p:bldP spid="24" grpId="0" animBg="1"/>
      <p:bldP spid="27" grpId="0"/>
      <p:bldP spid="31" grpId="0" animBg="1"/>
      <p:bldP spid="58" grpId="0"/>
      <p:bldP spid="59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NTERBRAND-EDF">
    <a:dk1>
      <a:srgbClr val="000000"/>
    </a:dk1>
    <a:lt1>
      <a:srgbClr val="FFFFFF"/>
    </a:lt1>
    <a:dk2>
      <a:srgbClr val="E75113"/>
    </a:dk2>
    <a:lt2>
      <a:srgbClr val="87888A"/>
    </a:lt2>
    <a:accent1>
      <a:srgbClr val="023971"/>
    </a:accent1>
    <a:accent2>
      <a:srgbClr val="006AB3"/>
    </a:accent2>
    <a:accent3>
      <a:srgbClr val="49A93E"/>
    </a:accent3>
    <a:accent4>
      <a:srgbClr val="B0C700"/>
    </a:accent4>
    <a:accent5>
      <a:srgbClr val="F39D00"/>
    </a:accent5>
    <a:accent6>
      <a:srgbClr val="E75113"/>
    </a:accent6>
    <a:hlink>
      <a:srgbClr val="006AB3"/>
    </a:hlink>
    <a:folHlink>
      <a:srgbClr val="023971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12345</TotalTime>
  <Words>6251</Words>
  <Application>Microsoft Office PowerPoint</Application>
  <PresentationFormat>Grand écran</PresentationFormat>
  <Paragraphs>1823</Paragraphs>
  <Slides>71</Slides>
  <Notes>61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85" baseType="lpstr">
      <vt:lpstr>Arial Unicode MS</vt:lpstr>
      <vt:lpstr>微软雅黑</vt:lpstr>
      <vt:lpstr>黑体</vt:lpstr>
      <vt:lpstr>SimSun</vt:lpstr>
      <vt:lpstr>SimSun</vt:lpstr>
      <vt:lpstr>Arial</vt:lpstr>
      <vt:lpstr>Britannic Bold</vt:lpstr>
      <vt:lpstr>Calibri</vt:lpstr>
      <vt:lpstr>Calibri Light</vt:lpstr>
      <vt:lpstr>Cambria Math</vt:lpstr>
      <vt:lpstr>Courier New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Silun Zhang</dc:creator>
  <cp:lastModifiedBy>ZHANG Silun</cp:lastModifiedBy>
  <cp:revision>2766</cp:revision>
  <dcterms:created xsi:type="dcterms:W3CDTF">2018-10-23T09:59:21Z</dcterms:created>
  <dcterms:modified xsi:type="dcterms:W3CDTF">2019-03-13T08:33:17Z</dcterms:modified>
</cp:coreProperties>
</file>